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Lst>
  <p:notesMasterIdLst>
    <p:notesMasterId r:id="rId83"/>
  </p:notesMasterIdLst>
  <p:sldIdLst>
    <p:sldId id="1175" r:id="rId4"/>
    <p:sldId id="1361" r:id="rId5"/>
    <p:sldId id="1126" r:id="rId6"/>
    <p:sldId id="1360" r:id="rId7"/>
    <p:sldId id="275" r:id="rId8"/>
    <p:sldId id="1367" r:id="rId9"/>
    <p:sldId id="305" r:id="rId10"/>
    <p:sldId id="308" r:id="rId11"/>
    <p:sldId id="310" r:id="rId12"/>
    <p:sldId id="307" r:id="rId13"/>
    <p:sldId id="309" r:id="rId14"/>
    <p:sldId id="327" r:id="rId15"/>
    <p:sldId id="597" r:id="rId16"/>
    <p:sldId id="576" r:id="rId17"/>
    <p:sldId id="578" r:id="rId18"/>
    <p:sldId id="577" r:id="rId19"/>
    <p:sldId id="444" r:id="rId20"/>
    <p:sldId id="455" r:id="rId21"/>
    <p:sldId id="1366" r:id="rId22"/>
    <p:sldId id="1370" r:id="rId23"/>
    <p:sldId id="477" r:id="rId24"/>
    <p:sldId id="1363" r:id="rId25"/>
    <p:sldId id="1364" r:id="rId26"/>
    <p:sldId id="1365" r:id="rId27"/>
    <p:sldId id="1368" r:id="rId28"/>
    <p:sldId id="1369" r:id="rId29"/>
    <p:sldId id="476" r:id="rId30"/>
    <p:sldId id="479" r:id="rId31"/>
    <p:sldId id="478" r:id="rId32"/>
    <p:sldId id="324" r:id="rId33"/>
    <p:sldId id="495" r:id="rId34"/>
    <p:sldId id="496" r:id="rId35"/>
    <p:sldId id="516" r:id="rId36"/>
    <p:sldId id="541" r:id="rId37"/>
    <p:sldId id="543" r:id="rId38"/>
    <p:sldId id="304" r:id="rId39"/>
    <p:sldId id="585" r:id="rId40"/>
    <p:sldId id="587" r:id="rId41"/>
    <p:sldId id="1180" r:id="rId42"/>
    <p:sldId id="589" r:id="rId43"/>
    <p:sldId id="590" r:id="rId44"/>
    <p:sldId id="319" r:id="rId45"/>
    <p:sldId id="331" r:id="rId46"/>
    <p:sldId id="583" r:id="rId47"/>
    <p:sldId id="1371" r:id="rId48"/>
    <p:sldId id="588" r:id="rId49"/>
    <p:sldId id="591" r:id="rId50"/>
    <p:sldId id="593" r:id="rId51"/>
    <p:sldId id="329" r:id="rId52"/>
    <p:sldId id="595" r:id="rId53"/>
    <p:sldId id="596" r:id="rId54"/>
    <p:sldId id="580" r:id="rId55"/>
    <p:sldId id="584" r:id="rId56"/>
    <p:sldId id="334" r:id="rId57"/>
    <p:sldId id="581" r:id="rId58"/>
    <p:sldId id="1182" r:id="rId59"/>
    <p:sldId id="1362" r:id="rId60"/>
    <p:sldId id="271" r:id="rId61"/>
    <p:sldId id="499" r:id="rId62"/>
    <p:sldId id="500" r:id="rId63"/>
    <p:sldId id="497" r:id="rId64"/>
    <p:sldId id="1177" r:id="rId65"/>
    <p:sldId id="1179" r:id="rId66"/>
    <p:sldId id="315" r:id="rId67"/>
    <p:sldId id="302" r:id="rId68"/>
    <p:sldId id="266" r:id="rId69"/>
    <p:sldId id="311" r:id="rId70"/>
    <p:sldId id="318" r:id="rId71"/>
    <p:sldId id="264" r:id="rId72"/>
    <p:sldId id="265" r:id="rId73"/>
    <p:sldId id="313" r:id="rId74"/>
    <p:sldId id="1372" r:id="rId75"/>
    <p:sldId id="332" r:id="rId76"/>
    <p:sldId id="529" r:id="rId77"/>
    <p:sldId id="530" r:id="rId78"/>
    <p:sldId id="258" r:id="rId79"/>
    <p:sldId id="535" r:id="rId80"/>
    <p:sldId id="506" r:id="rId81"/>
    <p:sldId id="507" r:id="rId82"/>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68"/>
    <p:restoredTop sz="93675"/>
  </p:normalViewPr>
  <p:slideViewPr>
    <p:cSldViewPr>
      <p:cViewPr>
        <p:scale>
          <a:sx n="89" d="100"/>
          <a:sy n="89" d="100"/>
        </p:scale>
        <p:origin x="264" y="728"/>
      </p:cViewPr>
      <p:guideLst>
        <p:guide orient="horz" pos="2880"/>
        <p:guide pos="216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33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D01889E3-6803-D049-B494-D7BCD044D4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fld id="{24CCCB2A-7562-694E-9F0C-894A7CC20233}" type="slidenum">
              <a:rPr lang="en-US" altLang="en-US" sz="1300" u="none"/>
              <a:pPr eaLnBrk="1" hangingPunct="1"/>
              <a:t>77</a:t>
            </a:fld>
            <a:endParaRPr lang="en-US" altLang="en-US" sz="1300" u="none"/>
          </a:p>
        </p:txBody>
      </p:sp>
      <p:sp>
        <p:nvSpPr>
          <p:cNvPr id="51202" name="Slide Image Placeholder 1">
            <a:extLst>
              <a:ext uri="{FF2B5EF4-FFF2-40B4-BE49-F238E27FC236}">
                <a16:creationId xmlns:a16="http://schemas.microsoft.com/office/drawing/2014/main" id="{E54A26C0-8FE4-AE46-8A00-E5FB7EE3EF86}"/>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810BAFDA-632A-6643-82A9-5805366AF1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much like an inoculation gives one the capacity to cope well with future exposure to disease</a:t>
            </a:r>
          </a:p>
        </p:txBody>
      </p:sp>
      <p:sp>
        <p:nvSpPr>
          <p:cNvPr id="51204" name="Slide Number Placeholder 3">
            <a:extLst>
              <a:ext uri="{FF2B5EF4-FFF2-40B4-BE49-F238E27FC236}">
                <a16:creationId xmlns:a16="http://schemas.microsoft.com/office/drawing/2014/main" id="{BB16E3BF-A2D4-3C4F-8763-5CA52EF7ABBA}"/>
              </a:ext>
            </a:extLst>
          </p:cNvPr>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algn="r" eaLnBrk="1" hangingPunct="1"/>
            <a:fld id="{715BF317-4C4A-114A-8DAE-0C2D85800E87}" type="slidenum">
              <a:rPr lang="en-US" altLang="en-US" sz="1300" u="none"/>
              <a:pPr algn="r" eaLnBrk="1" hangingPunct="1"/>
              <a:t>77</a:t>
            </a:fld>
            <a:endParaRPr lang="en-US" altLang="en-US" sz="1300" u="none"/>
          </a:p>
        </p:txBody>
      </p:sp>
    </p:spTree>
    <p:extLst>
      <p:ext uri="{BB962C8B-B14F-4D97-AF65-F5344CB8AC3E}">
        <p14:creationId xmlns:p14="http://schemas.microsoft.com/office/powerpoint/2010/main" val="1928707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334772BE-5B19-464A-A639-0B1C5CCCD19A}"/>
              </a:ext>
            </a:extLst>
          </p:cNvPr>
          <p:cNvSpPr>
            <a:spLocks noGrp="1" noChangeArrowheads="1"/>
          </p:cNvSpPr>
          <p:nvPr>
            <p:ph type="sldNum" sz="quarter" idx="10"/>
          </p:nvPr>
        </p:nvSpPr>
        <p:spPr>
          <a:ln/>
        </p:spPr>
        <p:txBody>
          <a:bodyPr/>
          <a:lstStyle>
            <a:lvl1pPr>
              <a:defRPr/>
            </a:lvl1pPr>
          </a:lstStyle>
          <a:p>
            <a:r>
              <a:rPr lang="en-US" altLang="en-US"/>
              <a:t> Slide </a:t>
            </a:r>
            <a:fld id="{90DE594C-CDEF-E846-A3C8-DF67459C162B}" type="slidenum">
              <a:rPr lang="en-US" altLang="en-US"/>
              <a:pPr/>
              <a:t>‹#›</a:t>
            </a:fld>
            <a:endParaRPr lang="en-US" altLang="en-US"/>
          </a:p>
        </p:txBody>
      </p:sp>
      <p:sp>
        <p:nvSpPr>
          <p:cNvPr id="8" name="Rectangle 16">
            <a:extLst>
              <a:ext uri="{FF2B5EF4-FFF2-40B4-BE49-F238E27FC236}">
                <a16:creationId xmlns:a16="http://schemas.microsoft.com/office/drawing/2014/main" id="{BCBB5B74-2B57-6842-8EE3-DFD6EF1BD955}"/>
              </a:ext>
            </a:extLst>
          </p:cNvPr>
          <p:cNvSpPr>
            <a:spLocks noGrp="1" noChangeArrowheads="1"/>
          </p:cNvSpPr>
          <p:nvPr>
            <p:ph type="dt" sz="half" idx="11"/>
          </p:nvPr>
        </p:nvSpPr>
        <p:spPr>
          <a:ln/>
        </p:spPr>
        <p:txBody>
          <a:bodyPr/>
          <a:lstStyle>
            <a:lvl1pPr>
              <a:defRPr/>
            </a:lvl1pPr>
          </a:lstStyle>
          <a:p>
            <a:fld id="{E946E50C-CC39-5D42-B2E3-C6D52DEB5EF0}" type="datetime1">
              <a:rPr lang="en-US" altLang="en-US"/>
              <a:pPr/>
              <a:t>1/13/20</a:t>
            </a:fld>
            <a:r>
              <a:rPr lang="en-US" altLang="en-US"/>
              <a:t>Helene Starks, PhD MPH</a:t>
            </a:r>
          </a:p>
        </p:txBody>
      </p:sp>
    </p:spTree>
    <p:extLst>
      <p:ext uri="{BB962C8B-B14F-4D97-AF65-F5344CB8AC3E}">
        <p14:creationId xmlns:p14="http://schemas.microsoft.com/office/powerpoint/2010/main" val="131432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0B0920E5-9949-774E-B2C0-BA3A29B58F5B}"/>
              </a:ext>
            </a:extLst>
          </p:cNvPr>
          <p:cNvSpPr>
            <a:spLocks noGrp="1" noChangeArrowheads="1"/>
          </p:cNvSpPr>
          <p:nvPr>
            <p:ph type="sldNum" sz="quarter" idx="10"/>
          </p:nvPr>
        </p:nvSpPr>
        <p:spPr>
          <a:ln/>
        </p:spPr>
        <p:txBody>
          <a:bodyPr/>
          <a:lstStyle>
            <a:lvl1pPr>
              <a:defRPr/>
            </a:lvl1pPr>
          </a:lstStyle>
          <a:p>
            <a:r>
              <a:rPr lang="en-US" altLang="en-US"/>
              <a:t> Slide </a:t>
            </a:r>
            <a:fld id="{A43E72E9-5227-4444-9BD2-F0A750FEE305}" type="slidenum">
              <a:rPr lang="en-US" altLang="en-US"/>
              <a:pPr/>
              <a:t>‹#›</a:t>
            </a:fld>
            <a:endParaRPr lang="en-US" altLang="en-US"/>
          </a:p>
        </p:txBody>
      </p:sp>
      <p:sp>
        <p:nvSpPr>
          <p:cNvPr id="4" name="Rectangle 16">
            <a:extLst>
              <a:ext uri="{FF2B5EF4-FFF2-40B4-BE49-F238E27FC236}">
                <a16:creationId xmlns:a16="http://schemas.microsoft.com/office/drawing/2014/main" id="{FB6507BD-DECB-A946-9A6B-B38A6EA658A9}"/>
              </a:ext>
            </a:extLst>
          </p:cNvPr>
          <p:cNvSpPr>
            <a:spLocks noGrp="1" noChangeArrowheads="1"/>
          </p:cNvSpPr>
          <p:nvPr>
            <p:ph type="dt" sz="half" idx="11"/>
          </p:nvPr>
        </p:nvSpPr>
        <p:spPr>
          <a:ln/>
        </p:spPr>
        <p:txBody>
          <a:bodyPr/>
          <a:lstStyle>
            <a:lvl1pPr>
              <a:defRPr/>
            </a:lvl1pPr>
          </a:lstStyle>
          <a:p>
            <a:fld id="{D8E5E25F-E91E-524A-A163-406637ECB4E4}" type="datetime1">
              <a:rPr lang="en-US" altLang="en-US"/>
              <a:pPr/>
              <a:t>1/13/20</a:t>
            </a:fld>
            <a:r>
              <a:rPr lang="en-US" altLang="en-US"/>
              <a:t>Helene Starks, PhD MPH</a:t>
            </a:r>
          </a:p>
        </p:txBody>
      </p:sp>
    </p:spTree>
    <p:extLst>
      <p:ext uri="{BB962C8B-B14F-4D97-AF65-F5344CB8AC3E}">
        <p14:creationId xmlns:p14="http://schemas.microsoft.com/office/powerpoint/2010/main" val="317138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F96EF1F0-AFE9-674A-BB0E-92382994A485}"/>
              </a:ext>
            </a:extLst>
          </p:cNvPr>
          <p:cNvSpPr>
            <a:spLocks noGrp="1" noChangeArrowheads="1"/>
          </p:cNvSpPr>
          <p:nvPr>
            <p:ph type="sldNum" sz="quarter" idx="10"/>
          </p:nvPr>
        </p:nvSpPr>
        <p:spPr>
          <a:ln/>
        </p:spPr>
        <p:txBody>
          <a:bodyPr/>
          <a:lstStyle>
            <a:lvl1pPr>
              <a:defRPr/>
            </a:lvl1pPr>
          </a:lstStyle>
          <a:p>
            <a:r>
              <a:rPr lang="en-US" altLang="en-US"/>
              <a:t> Slide </a:t>
            </a:r>
            <a:fld id="{5DB840BF-2921-5E45-852F-FBD8B42D2065}" type="slidenum">
              <a:rPr lang="en-US" altLang="en-US"/>
              <a:pPr/>
              <a:t>‹#›</a:t>
            </a:fld>
            <a:endParaRPr lang="en-US" altLang="en-US"/>
          </a:p>
        </p:txBody>
      </p:sp>
      <p:sp>
        <p:nvSpPr>
          <p:cNvPr id="3" name="Rectangle 16">
            <a:extLst>
              <a:ext uri="{FF2B5EF4-FFF2-40B4-BE49-F238E27FC236}">
                <a16:creationId xmlns:a16="http://schemas.microsoft.com/office/drawing/2014/main" id="{F905547B-5C65-E649-93ED-9C061FB4AFAD}"/>
              </a:ext>
            </a:extLst>
          </p:cNvPr>
          <p:cNvSpPr>
            <a:spLocks noGrp="1" noChangeArrowheads="1"/>
          </p:cNvSpPr>
          <p:nvPr>
            <p:ph type="dt" sz="half" idx="11"/>
          </p:nvPr>
        </p:nvSpPr>
        <p:spPr>
          <a:ln/>
        </p:spPr>
        <p:txBody>
          <a:bodyPr/>
          <a:lstStyle>
            <a:lvl1pPr>
              <a:defRPr/>
            </a:lvl1pPr>
          </a:lstStyle>
          <a:p>
            <a:fld id="{6AA93887-6893-D048-A7EE-D3EF05A42500}" type="datetime1">
              <a:rPr lang="en-US" altLang="en-US"/>
              <a:pPr/>
              <a:t>1/13/20</a:t>
            </a:fld>
            <a:r>
              <a:rPr lang="en-US" altLang="en-US"/>
              <a:t>Helene Starks, PhD MPH</a:t>
            </a:r>
          </a:p>
        </p:txBody>
      </p:sp>
    </p:spTree>
    <p:extLst>
      <p:ext uri="{BB962C8B-B14F-4D97-AF65-F5344CB8AC3E}">
        <p14:creationId xmlns:p14="http://schemas.microsoft.com/office/powerpoint/2010/main" val="1219545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3">
            <a:extLst>
              <a:ext uri="{FF2B5EF4-FFF2-40B4-BE49-F238E27FC236}">
                <a16:creationId xmlns:a16="http://schemas.microsoft.com/office/drawing/2014/main" id="{8527C63C-4321-8445-A4EF-17E7E2BCD6BD}"/>
              </a:ext>
            </a:extLst>
          </p:cNvPr>
          <p:cNvSpPr>
            <a:spLocks noGrp="1" noChangeArrowheads="1"/>
          </p:cNvSpPr>
          <p:nvPr>
            <p:ph type="sldNum" sz="quarter" idx="10"/>
          </p:nvPr>
        </p:nvSpPr>
        <p:spPr>
          <a:ln/>
        </p:spPr>
        <p:txBody>
          <a:bodyPr/>
          <a:lstStyle>
            <a:lvl1pPr>
              <a:defRPr/>
            </a:lvl1pPr>
          </a:lstStyle>
          <a:p>
            <a:r>
              <a:rPr lang="en-US" altLang="en-US"/>
              <a:t> Slide </a:t>
            </a:r>
            <a:fld id="{376C184D-9A95-BD4A-994A-A689C9606A73}" type="slidenum">
              <a:rPr lang="en-US" altLang="en-US"/>
              <a:pPr/>
              <a:t>‹#›</a:t>
            </a:fld>
            <a:endParaRPr lang="en-US" altLang="en-US"/>
          </a:p>
        </p:txBody>
      </p:sp>
      <p:sp>
        <p:nvSpPr>
          <p:cNvPr id="6" name="Rectangle 16">
            <a:extLst>
              <a:ext uri="{FF2B5EF4-FFF2-40B4-BE49-F238E27FC236}">
                <a16:creationId xmlns:a16="http://schemas.microsoft.com/office/drawing/2014/main" id="{B1E88C56-2ADA-1C4C-A9F4-7CB1419A2E69}"/>
              </a:ext>
            </a:extLst>
          </p:cNvPr>
          <p:cNvSpPr>
            <a:spLocks noGrp="1" noChangeArrowheads="1"/>
          </p:cNvSpPr>
          <p:nvPr>
            <p:ph type="dt" sz="half" idx="11"/>
          </p:nvPr>
        </p:nvSpPr>
        <p:spPr>
          <a:ln/>
        </p:spPr>
        <p:txBody>
          <a:bodyPr/>
          <a:lstStyle>
            <a:lvl1pPr>
              <a:defRPr/>
            </a:lvl1pPr>
          </a:lstStyle>
          <a:p>
            <a:fld id="{48BFBFCA-9DEC-B04F-9735-469524EAE211}" type="datetime1">
              <a:rPr lang="en-US" altLang="en-US"/>
              <a:pPr/>
              <a:t>1/13/20</a:t>
            </a:fld>
            <a:r>
              <a:rPr lang="en-US" altLang="en-US"/>
              <a:t>Helene Starks, PhD MPH</a:t>
            </a:r>
          </a:p>
        </p:txBody>
      </p:sp>
    </p:spTree>
    <p:extLst>
      <p:ext uri="{BB962C8B-B14F-4D97-AF65-F5344CB8AC3E}">
        <p14:creationId xmlns:p14="http://schemas.microsoft.com/office/powerpoint/2010/main" val="44528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Click to edit Master text styles</a:t>
            </a:r>
          </a:p>
        </p:txBody>
      </p:sp>
      <p:sp>
        <p:nvSpPr>
          <p:cNvPr id="5" name="Rectangle 3">
            <a:extLst>
              <a:ext uri="{FF2B5EF4-FFF2-40B4-BE49-F238E27FC236}">
                <a16:creationId xmlns:a16="http://schemas.microsoft.com/office/drawing/2014/main" id="{08AEAABE-4B99-1B42-94BD-112CB7FA31CC}"/>
              </a:ext>
            </a:extLst>
          </p:cNvPr>
          <p:cNvSpPr>
            <a:spLocks noGrp="1" noChangeArrowheads="1"/>
          </p:cNvSpPr>
          <p:nvPr>
            <p:ph type="sldNum" sz="quarter" idx="10"/>
          </p:nvPr>
        </p:nvSpPr>
        <p:spPr>
          <a:ln/>
        </p:spPr>
        <p:txBody>
          <a:bodyPr/>
          <a:lstStyle>
            <a:lvl1pPr>
              <a:defRPr/>
            </a:lvl1pPr>
          </a:lstStyle>
          <a:p>
            <a:r>
              <a:rPr lang="en-US" altLang="en-US"/>
              <a:t> Slide </a:t>
            </a:r>
            <a:fld id="{FC0A62DE-6EF9-6B41-A2C1-549E62802D5E}" type="slidenum">
              <a:rPr lang="en-US" altLang="en-US"/>
              <a:pPr/>
              <a:t>‹#›</a:t>
            </a:fld>
            <a:endParaRPr lang="en-US" altLang="en-US"/>
          </a:p>
        </p:txBody>
      </p:sp>
      <p:sp>
        <p:nvSpPr>
          <p:cNvPr id="6" name="Rectangle 16">
            <a:extLst>
              <a:ext uri="{FF2B5EF4-FFF2-40B4-BE49-F238E27FC236}">
                <a16:creationId xmlns:a16="http://schemas.microsoft.com/office/drawing/2014/main" id="{354BC9A7-AB88-5548-ACAA-7FEA616DB100}"/>
              </a:ext>
            </a:extLst>
          </p:cNvPr>
          <p:cNvSpPr>
            <a:spLocks noGrp="1" noChangeArrowheads="1"/>
          </p:cNvSpPr>
          <p:nvPr>
            <p:ph type="dt" sz="half" idx="11"/>
          </p:nvPr>
        </p:nvSpPr>
        <p:spPr>
          <a:ln/>
        </p:spPr>
        <p:txBody>
          <a:bodyPr/>
          <a:lstStyle>
            <a:lvl1pPr>
              <a:defRPr/>
            </a:lvl1pPr>
          </a:lstStyle>
          <a:p>
            <a:fld id="{E1748E4F-4A25-2941-A526-C68F5F464F56}" type="datetime1">
              <a:rPr lang="en-US" altLang="en-US"/>
              <a:pPr/>
              <a:t>1/13/20</a:t>
            </a:fld>
            <a:r>
              <a:rPr lang="en-US" altLang="en-US"/>
              <a:t>Helene Starks, PhD MPH</a:t>
            </a:r>
          </a:p>
        </p:txBody>
      </p:sp>
    </p:spTree>
    <p:extLst>
      <p:ext uri="{BB962C8B-B14F-4D97-AF65-F5344CB8AC3E}">
        <p14:creationId xmlns:p14="http://schemas.microsoft.com/office/powerpoint/2010/main" val="2483304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B833BE6-B8EE-0B4B-B2B5-E03A35363C59}"/>
              </a:ext>
            </a:extLst>
          </p:cNvPr>
          <p:cNvSpPr>
            <a:spLocks noGrp="1" noChangeArrowheads="1"/>
          </p:cNvSpPr>
          <p:nvPr>
            <p:ph type="sldNum" sz="quarter" idx="10"/>
          </p:nvPr>
        </p:nvSpPr>
        <p:spPr>
          <a:ln/>
        </p:spPr>
        <p:txBody>
          <a:bodyPr/>
          <a:lstStyle>
            <a:lvl1pPr>
              <a:defRPr/>
            </a:lvl1pPr>
          </a:lstStyle>
          <a:p>
            <a:r>
              <a:rPr lang="en-US" altLang="en-US"/>
              <a:t> Slide </a:t>
            </a:r>
            <a:fld id="{73D9382E-4338-B847-BBB4-CD64F020FB7B}" type="slidenum">
              <a:rPr lang="en-US" altLang="en-US"/>
              <a:pPr/>
              <a:t>‹#›</a:t>
            </a:fld>
            <a:endParaRPr lang="en-US" altLang="en-US"/>
          </a:p>
        </p:txBody>
      </p:sp>
      <p:sp>
        <p:nvSpPr>
          <p:cNvPr id="5" name="Rectangle 16">
            <a:extLst>
              <a:ext uri="{FF2B5EF4-FFF2-40B4-BE49-F238E27FC236}">
                <a16:creationId xmlns:a16="http://schemas.microsoft.com/office/drawing/2014/main" id="{2F467BAA-082D-334A-B922-53622180AEF6}"/>
              </a:ext>
            </a:extLst>
          </p:cNvPr>
          <p:cNvSpPr>
            <a:spLocks noGrp="1" noChangeArrowheads="1"/>
          </p:cNvSpPr>
          <p:nvPr>
            <p:ph type="dt" sz="half" idx="11"/>
          </p:nvPr>
        </p:nvSpPr>
        <p:spPr>
          <a:ln/>
        </p:spPr>
        <p:txBody>
          <a:bodyPr/>
          <a:lstStyle>
            <a:lvl1pPr>
              <a:defRPr/>
            </a:lvl1pPr>
          </a:lstStyle>
          <a:p>
            <a:fld id="{3A391160-8F10-704F-8DC7-8A8053927A30}" type="datetime1">
              <a:rPr lang="en-US" altLang="en-US"/>
              <a:pPr/>
              <a:t>1/13/20</a:t>
            </a:fld>
            <a:r>
              <a:rPr lang="en-US" altLang="en-US"/>
              <a:t>Helene Starks, PhD MPH</a:t>
            </a:r>
          </a:p>
        </p:txBody>
      </p:sp>
    </p:spTree>
    <p:extLst>
      <p:ext uri="{BB962C8B-B14F-4D97-AF65-F5344CB8AC3E}">
        <p14:creationId xmlns:p14="http://schemas.microsoft.com/office/powerpoint/2010/main" val="58400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518160"/>
            <a:ext cx="2263140" cy="63906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518160"/>
            <a:ext cx="6621780" cy="63906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0A0754C-6E0C-2F40-9B00-C012B00E211E}"/>
              </a:ext>
            </a:extLst>
          </p:cNvPr>
          <p:cNvSpPr>
            <a:spLocks noGrp="1" noChangeArrowheads="1"/>
          </p:cNvSpPr>
          <p:nvPr>
            <p:ph type="sldNum" sz="quarter" idx="10"/>
          </p:nvPr>
        </p:nvSpPr>
        <p:spPr>
          <a:ln/>
        </p:spPr>
        <p:txBody>
          <a:bodyPr/>
          <a:lstStyle>
            <a:lvl1pPr>
              <a:defRPr/>
            </a:lvl1pPr>
          </a:lstStyle>
          <a:p>
            <a:r>
              <a:rPr lang="en-US" altLang="en-US"/>
              <a:t> Slide </a:t>
            </a:r>
            <a:fld id="{33FA3145-0A1D-EE40-9FB8-7F5CD9241387}" type="slidenum">
              <a:rPr lang="en-US" altLang="en-US"/>
              <a:pPr/>
              <a:t>‹#›</a:t>
            </a:fld>
            <a:endParaRPr lang="en-US" altLang="en-US"/>
          </a:p>
        </p:txBody>
      </p:sp>
      <p:sp>
        <p:nvSpPr>
          <p:cNvPr id="5" name="Rectangle 16">
            <a:extLst>
              <a:ext uri="{FF2B5EF4-FFF2-40B4-BE49-F238E27FC236}">
                <a16:creationId xmlns:a16="http://schemas.microsoft.com/office/drawing/2014/main" id="{2C01E433-63B8-214A-B486-51861A522F7F}"/>
              </a:ext>
            </a:extLst>
          </p:cNvPr>
          <p:cNvSpPr>
            <a:spLocks noGrp="1" noChangeArrowheads="1"/>
          </p:cNvSpPr>
          <p:nvPr>
            <p:ph type="dt" sz="half" idx="11"/>
          </p:nvPr>
        </p:nvSpPr>
        <p:spPr>
          <a:ln/>
        </p:spPr>
        <p:txBody>
          <a:bodyPr/>
          <a:lstStyle>
            <a:lvl1pPr>
              <a:defRPr/>
            </a:lvl1pPr>
          </a:lstStyle>
          <a:p>
            <a:fld id="{762AC3F5-CF95-0B44-8195-36B025F4FB1F}" type="datetime1">
              <a:rPr lang="en-US" altLang="en-US"/>
              <a:pPr/>
              <a:t>1/13/20</a:t>
            </a:fld>
            <a:r>
              <a:rPr lang="en-US" altLang="en-US"/>
              <a:t>Helene Starks, PhD MPH</a:t>
            </a:r>
          </a:p>
        </p:txBody>
      </p:sp>
    </p:spTree>
    <p:extLst>
      <p:ext uri="{BB962C8B-B14F-4D97-AF65-F5344CB8AC3E}">
        <p14:creationId xmlns:p14="http://schemas.microsoft.com/office/powerpoint/2010/main" val="158092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60"/>
            <a:ext cx="9052560" cy="1036320"/>
          </a:xfrm>
        </p:spPr>
        <p:txBody>
          <a:bodyPr/>
          <a:lstStyle/>
          <a:p>
            <a:r>
              <a:rPr lang="en-US"/>
              <a:t>Click to edit Master title style</a:t>
            </a:r>
          </a:p>
        </p:txBody>
      </p:sp>
      <p:sp>
        <p:nvSpPr>
          <p:cNvPr id="3" name="Text Placeholder 2"/>
          <p:cNvSpPr>
            <a:spLocks noGrp="1"/>
          </p:cNvSpPr>
          <p:nvPr>
            <p:ph type="body" sz="half" idx="1"/>
          </p:nvPr>
        </p:nvSpPr>
        <p:spPr>
          <a:xfrm>
            <a:off x="502920" y="1986280"/>
            <a:ext cx="4442460" cy="4922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13020" y="1986280"/>
            <a:ext cx="4442460" cy="4922520"/>
          </a:xfrm>
        </p:spPr>
        <p:txBody>
          <a:bodyPr/>
          <a:lstStyle/>
          <a:p>
            <a:pPr lvl="0"/>
            <a:endParaRPr lang="en-US" noProof="0"/>
          </a:p>
        </p:txBody>
      </p:sp>
      <p:sp>
        <p:nvSpPr>
          <p:cNvPr id="5" name="Rectangle 3">
            <a:extLst>
              <a:ext uri="{FF2B5EF4-FFF2-40B4-BE49-F238E27FC236}">
                <a16:creationId xmlns:a16="http://schemas.microsoft.com/office/drawing/2014/main" id="{9ECB71CE-A07B-854F-A290-F9EFC1C17977}"/>
              </a:ext>
            </a:extLst>
          </p:cNvPr>
          <p:cNvSpPr>
            <a:spLocks noGrp="1" noChangeArrowheads="1"/>
          </p:cNvSpPr>
          <p:nvPr>
            <p:ph type="sldNum" sz="quarter" idx="10"/>
          </p:nvPr>
        </p:nvSpPr>
        <p:spPr>
          <a:ln/>
        </p:spPr>
        <p:txBody>
          <a:bodyPr/>
          <a:lstStyle>
            <a:lvl1pPr>
              <a:defRPr/>
            </a:lvl1pPr>
          </a:lstStyle>
          <a:p>
            <a:r>
              <a:rPr lang="en-US" altLang="en-US"/>
              <a:t> Slide </a:t>
            </a:r>
            <a:fld id="{D9DABFD9-A5B4-854C-9A5F-BA700F1FF786}" type="slidenum">
              <a:rPr lang="en-US" altLang="en-US"/>
              <a:pPr/>
              <a:t>‹#›</a:t>
            </a:fld>
            <a:endParaRPr lang="en-US" altLang="en-US"/>
          </a:p>
        </p:txBody>
      </p:sp>
      <p:sp>
        <p:nvSpPr>
          <p:cNvPr id="6" name="Rectangle 16">
            <a:extLst>
              <a:ext uri="{FF2B5EF4-FFF2-40B4-BE49-F238E27FC236}">
                <a16:creationId xmlns:a16="http://schemas.microsoft.com/office/drawing/2014/main" id="{69A2DB54-435F-AC4F-996F-3DF26A83B7A3}"/>
              </a:ext>
            </a:extLst>
          </p:cNvPr>
          <p:cNvSpPr>
            <a:spLocks noGrp="1" noChangeArrowheads="1"/>
          </p:cNvSpPr>
          <p:nvPr>
            <p:ph type="dt" sz="half" idx="11"/>
          </p:nvPr>
        </p:nvSpPr>
        <p:spPr>
          <a:ln/>
        </p:spPr>
        <p:txBody>
          <a:bodyPr/>
          <a:lstStyle>
            <a:lvl1pPr>
              <a:defRPr/>
            </a:lvl1pPr>
          </a:lstStyle>
          <a:p>
            <a:fld id="{B9E19B0F-2324-5740-9A7A-5A7D3F86ED71}" type="datetime1">
              <a:rPr lang="en-US" altLang="en-US"/>
              <a:pPr/>
              <a:t>1/13/20</a:t>
            </a:fld>
            <a:r>
              <a:rPr lang="en-US" altLang="en-US"/>
              <a:t>Helene Starks, PhD MPH</a:t>
            </a:r>
          </a:p>
        </p:txBody>
      </p:sp>
    </p:spTree>
    <p:extLst>
      <p:ext uri="{BB962C8B-B14F-4D97-AF65-F5344CB8AC3E}">
        <p14:creationId xmlns:p14="http://schemas.microsoft.com/office/powerpoint/2010/main" val="3450728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60"/>
            <a:ext cx="9052560" cy="1036320"/>
          </a:xfrm>
        </p:spPr>
        <p:txBody>
          <a:bodyPr/>
          <a:lstStyle/>
          <a:p>
            <a:r>
              <a:rPr lang="en-US"/>
              <a:t>Click to edit Master title style</a:t>
            </a:r>
          </a:p>
        </p:txBody>
      </p:sp>
      <p:sp>
        <p:nvSpPr>
          <p:cNvPr id="3" name="Text Placeholder 2"/>
          <p:cNvSpPr>
            <a:spLocks noGrp="1"/>
          </p:cNvSpPr>
          <p:nvPr>
            <p:ph type="body" sz="half" idx="1"/>
          </p:nvPr>
        </p:nvSpPr>
        <p:spPr>
          <a:xfrm>
            <a:off x="502920" y="1986280"/>
            <a:ext cx="4442460" cy="4922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986280"/>
            <a:ext cx="4442460" cy="4922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30E7E63E-009A-D041-9904-29E255074664}"/>
              </a:ext>
            </a:extLst>
          </p:cNvPr>
          <p:cNvSpPr>
            <a:spLocks noGrp="1" noChangeArrowheads="1"/>
          </p:cNvSpPr>
          <p:nvPr>
            <p:ph type="sldNum" sz="quarter" idx="10"/>
          </p:nvPr>
        </p:nvSpPr>
        <p:spPr>
          <a:ln/>
        </p:spPr>
        <p:txBody>
          <a:bodyPr/>
          <a:lstStyle>
            <a:lvl1pPr>
              <a:defRPr/>
            </a:lvl1pPr>
          </a:lstStyle>
          <a:p>
            <a:r>
              <a:rPr lang="en-US" altLang="en-US"/>
              <a:t> Slide </a:t>
            </a:r>
            <a:fld id="{7EFCD7E5-EBD6-BD4E-A316-4E330CC1AE56}" type="slidenum">
              <a:rPr lang="en-US" altLang="en-US"/>
              <a:pPr/>
              <a:t>‹#›</a:t>
            </a:fld>
            <a:endParaRPr lang="en-US" altLang="en-US"/>
          </a:p>
        </p:txBody>
      </p:sp>
      <p:sp>
        <p:nvSpPr>
          <p:cNvPr id="6" name="Rectangle 16">
            <a:extLst>
              <a:ext uri="{FF2B5EF4-FFF2-40B4-BE49-F238E27FC236}">
                <a16:creationId xmlns:a16="http://schemas.microsoft.com/office/drawing/2014/main" id="{09AD91CB-3E0E-D040-B929-9987FAD9B5F2}"/>
              </a:ext>
            </a:extLst>
          </p:cNvPr>
          <p:cNvSpPr>
            <a:spLocks noGrp="1" noChangeArrowheads="1"/>
          </p:cNvSpPr>
          <p:nvPr>
            <p:ph type="dt" sz="half" idx="11"/>
          </p:nvPr>
        </p:nvSpPr>
        <p:spPr>
          <a:ln/>
        </p:spPr>
        <p:txBody>
          <a:bodyPr/>
          <a:lstStyle>
            <a:lvl1pPr>
              <a:defRPr/>
            </a:lvl1pPr>
          </a:lstStyle>
          <a:p>
            <a:fld id="{3342FD3C-3174-EA49-B898-973BD4D34348}" type="datetime1">
              <a:rPr lang="en-US" altLang="en-US"/>
              <a:pPr/>
              <a:t>1/13/20</a:t>
            </a:fld>
            <a:r>
              <a:rPr lang="en-US" altLang="en-US"/>
              <a:t>Helene Starks, PhD MPH</a:t>
            </a:r>
          </a:p>
        </p:txBody>
      </p:sp>
    </p:spTree>
    <p:extLst>
      <p:ext uri="{BB962C8B-B14F-4D97-AF65-F5344CB8AC3E}">
        <p14:creationId xmlns:p14="http://schemas.microsoft.com/office/powerpoint/2010/main" val="2992890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2920" y="518160"/>
            <a:ext cx="9052560" cy="1036320"/>
          </a:xfrm>
        </p:spPr>
        <p:txBody>
          <a:bodyPr/>
          <a:lstStyle/>
          <a:p>
            <a:r>
              <a:rPr lang="en-US"/>
              <a:t>Click to edit Master title style</a:t>
            </a:r>
          </a:p>
        </p:txBody>
      </p:sp>
      <p:sp>
        <p:nvSpPr>
          <p:cNvPr id="3" name="Table Placeholder 2"/>
          <p:cNvSpPr>
            <a:spLocks noGrp="1"/>
          </p:cNvSpPr>
          <p:nvPr>
            <p:ph type="tbl" idx="1"/>
          </p:nvPr>
        </p:nvSpPr>
        <p:spPr>
          <a:xfrm>
            <a:off x="502920" y="1986280"/>
            <a:ext cx="9052560" cy="4922520"/>
          </a:xfrm>
        </p:spPr>
        <p:txBody>
          <a:bodyPr/>
          <a:lstStyle/>
          <a:p>
            <a:pPr lvl="0"/>
            <a:endParaRPr lang="en-US" noProof="0"/>
          </a:p>
        </p:txBody>
      </p:sp>
      <p:sp>
        <p:nvSpPr>
          <p:cNvPr id="4" name="Rectangle 3">
            <a:extLst>
              <a:ext uri="{FF2B5EF4-FFF2-40B4-BE49-F238E27FC236}">
                <a16:creationId xmlns:a16="http://schemas.microsoft.com/office/drawing/2014/main" id="{421D30F7-5701-E145-B279-5E89CB5AC55D}"/>
              </a:ext>
            </a:extLst>
          </p:cNvPr>
          <p:cNvSpPr>
            <a:spLocks noGrp="1" noChangeArrowheads="1"/>
          </p:cNvSpPr>
          <p:nvPr>
            <p:ph type="sldNum" sz="quarter" idx="10"/>
          </p:nvPr>
        </p:nvSpPr>
        <p:spPr>
          <a:ln/>
        </p:spPr>
        <p:txBody>
          <a:bodyPr/>
          <a:lstStyle>
            <a:lvl1pPr>
              <a:defRPr/>
            </a:lvl1pPr>
          </a:lstStyle>
          <a:p>
            <a:r>
              <a:rPr lang="en-US" altLang="en-US"/>
              <a:t> Slide </a:t>
            </a:r>
            <a:fld id="{B648E9C8-9125-CC46-A949-595025BE543D}" type="slidenum">
              <a:rPr lang="en-US" altLang="en-US"/>
              <a:pPr/>
              <a:t>‹#›</a:t>
            </a:fld>
            <a:endParaRPr lang="en-US" altLang="en-US"/>
          </a:p>
        </p:txBody>
      </p:sp>
      <p:sp>
        <p:nvSpPr>
          <p:cNvPr id="5" name="Rectangle 16">
            <a:extLst>
              <a:ext uri="{FF2B5EF4-FFF2-40B4-BE49-F238E27FC236}">
                <a16:creationId xmlns:a16="http://schemas.microsoft.com/office/drawing/2014/main" id="{B5A6A707-8C61-AA4D-8862-C93FB6A58463}"/>
              </a:ext>
            </a:extLst>
          </p:cNvPr>
          <p:cNvSpPr>
            <a:spLocks noGrp="1" noChangeArrowheads="1"/>
          </p:cNvSpPr>
          <p:nvPr>
            <p:ph type="dt" sz="half" idx="11"/>
          </p:nvPr>
        </p:nvSpPr>
        <p:spPr>
          <a:ln/>
        </p:spPr>
        <p:txBody>
          <a:bodyPr/>
          <a:lstStyle>
            <a:lvl1pPr>
              <a:defRPr/>
            </a:lvl1pPr>
          </a:lstStyle>
          <a:p>
            <a:fld id="{3ABF0430-6244-9B45-BB8D-57857EA2716B}" type="datetime1">
              <a:rPr lang="en-US" altLang="en-US"/>
              <a:pPr/>
              <a:t>1/13/20</a:t>
            </a:fld>
            <a:r>
              <a:rPr lang="en-US" altLang="en-US"/>
              <a:t>Helene Starks, PhD MPH</a:t>
            </a:r>
          </a:p>
        </p:txBody>
      </p:sp>
    </p:spTree>
    <p:extLst>
      <p:ext uri="{BB962C8B-B14F-4D97-AF65-F5344CB8AC3E}">
        <p14:creationId xmlns:p14="http://schemas.microsoft.com/office/powerpoint/2010/main" val="17273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368FAF"/>
                </a:solidFill>
                <a:latin typeface="News Gothic MT"/>
                <a:cs typeface="News Gothic MT"/>
              </a:defRPr>
            </a:lvl1pPr>
          </a:lstStyle>
          <a:p>
            <a:r>
              <a:rPr lang="en-US"/>
              <a:t>Click to edit Master title style</a:t>
            </a:r>
            <a:endParaRPr dirty="0"/>
          </a:p>
        </p:txBody>
      </p:sp>
      <p:sp>
        <p:nvSpPr>
          <p:cNvPr id="3" name="Holder 3"/>
          <p:cNvSpPr>
            <a:spLocks noGrp="1"/>
          </p:cNvSpPr>
          <p:nvPr>
            <p:ph type="body" idx="1"/>
          </p:nvPr>
        </p:nvSpPr>
        <p:spPr/>
        <p:txBody>
          <a:bodyPr lIns="0" tIns="0" rIns="0" bIns="0"/>
          <a:lstStyle>
            <a:lvl1pPr>
              <a:defRPr sz="2400" b="0" i="0">
                <a:solidFill>
                  <a:srgbClr val="6C6C6C"/>
                </a:solidFill>
                <a:latin typeface="News Gothic MT"/>
                <a:cs typeface="News Gothic MT"/>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2920" y="311257"/>
            <a:ext cx="9052560" cy="663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8A266A0-B3D0-9845-ABA3-7F35B067B73A}"/>
              </a:ext>
            </a:extLst>
          </p:cNvPr>
          <p:cNvSpPr>
            <a:spLocks noGrp="1" noChangeArrowheads="1"/>
          </p:cNvSpPr>
          <p:nvPr>
            <p:ph type="dt" sz="half" idx="10"/>
          </p:nvPr>
        </p:nvSpPr>
        <p:spPr/>
        <p:txBody>
          <a:bodyPr/>
          <a:lstStyle>
            <a:lvl1pPr>
              <a:defRPr/>
            </a:lvl1pPr>
          </a:lstStyle>
          <a:p>
            <a:fld id="{F307B11C-3780-4349-BCB1-F9470FB9E2A4}" type="datetime1">
              <a:rPr lang="en-US" altLang="en-US"/>
              <a:pPr/>
              <a:t>1/13/20</a:t>
            </a:fld>
            <a:endParaRPr lang="en-US" altLang="en-US"/>
          </a:p>
        </p:txBody>
      </p:sp>
      <p:sp>
        <p:nvSpPr>
          <p:cNvPr id="4" name="Rectangle 5">
            <a:extLst>
              <a:ext uri="{FF2B5EF4-FFF2-40B4-BE49-F238E27FC236}">
                <a16:creationId xmlns:a16="http://schemas.microsoft.com/office/drawing/2014/main" id="{0207C6BD-A59A-3849-AA47-006530147777}"/>
              </a:ext>
            </a:extLst>
          </p:cNvPr>
          <p:cNvSpPr>
            <a:spLocks noGrp="1" noChangeArrowheads="1"/>
          </p:cNvSpPr>
          <p:nvPr>
            <p:ph type="ftr" sz="quarter" idx="11"/>
          </p:nvPr>
        </p:nvSpPr>
        <p:spPr>
          <a:xfrm>
            <a:off x="3436620" y="7077922"/>
            <a:ext cx="3185160" cy="539750"/>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0"/>
                <a:cs typeface="ＭＳ Ｐゴシック" charset="0"/>
              </a:defRPr>
            </a:lvl1pPr>
          </a:lstStyle>
          <a:p>
            <a:pPr>
              <a:defRPr/>
            </a:pPr>
            <a:endParaRPr lang="en-US"/>
          </a:p>
        </p:txBody>
      </p:sp>
      <p:sp>
        <p:nvSpPr>
          <p:cNvPr id="5" name="Rectangle 6">
            <a:extLst>
              <a:ext uri="{FF2B5EF4-FFF2-40B4-BE49-F238E27FC236}">
                <a16:creationId xmlns:a16="http://schemas.microsoft.com/office/drawing/2014/main" id="{3BB19655-7129-5541-8589-AE47E988F5E7}"/>
              </a:ext>
            </a:extLst>
          </p:cNvPr>
          <p:cNvSpPr>
            <a:spLocks noGrp="1" noChangeArrowheads="1"/>
          </p:cNvSpPr>
          <p:nvPr>
            <p:ph type="sldNum" sz="quarter" idx="12"/>
          </p:nvPr>
        </p:nvSpPr>
        <p:spPr/>
        <p:txBody>
          <a:bodyPr/>
          <a:lstStyle>
            <a:lvl1pPr>
              <a:defRPr/>
            </a:lvl1pPr>
          </a:lstStyle>
          <a:p>
            <a:fld id="{321ACEB2-2255-A44B-AF99-E1EB5E946989}" type="slidenum">
              <a:rPr lang="en-US" altLang="en-US"/>
              <a:pPr/>
              <a:t>‹#›</a:t>
            </a:fld>
            <a:endParaRPr lang="en-US" altLang="en-US"/>
          </a:p>
        </p:txBody>
      </p:sp>
    </p:spTree>
    <p:extLst>
      <p:ext uri="{BB962C8B-B14F-4D97-AF65-F5344CB8AC3E}">
        <p14:creationId xmlns:p14="http://schemas.microsoft.com/office/powerpoint/2010/main" val="3439964345"/>
      </p:ext>
    </p:extLst>
  </p:cSld>
  <p:clrMapOvr>
    <a:masterClrMapping/>
  </p:clrMapOvr>
  <p:transition advTm="400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A01CC6-EDD9-394F-9663-794103637DE7}"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1077296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01CC6-EDD9-394F-9663-794103637DE7}"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3513072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A01CC6-EDD9-394F-9663-794103637DE7}"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3931119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A01CC6-EDD9-394F-9663-794103637DE7}"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2072932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A01CC6-EDD9-394F-9663-794103637DE7}" type="datetimeFigureOut">
              <a:rPr lang="en-US" smtClean="0"/>
              <a:t>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4282109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A01CC6-EDD9-394F-9663-794103637DE7}" type="datetimeFigureOut">
              <a:rPr lang="en-US" smtClean="0"/>
              <a:t>1/14/20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1820709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01CC6-EDD9-394F-9663-794103637DE7}" type="datetimeFigureOut">
              <a:rPr lang="en-US" smtClean="0"/>
              <a:t>1/14/20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1223785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EA01CC6-EDD9-394F-9663-794103637DE7}"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335097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EA01CC6-EDD9-394F-9663-794103637DE7}" type="datetimeFigureOut">
              <a:rPr lang="en-US" smtClean="0"/>
              <a:t>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239363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368FAF"/>
                </a:solidFill>
                <a:latin typeface="News Gothic MT"/>
                <a:cs typeface="News Gothic MT"/>
              </a:defRPr>
            </a:lvl1pPr>
          </a:lstStyle>
          <a:p>
            <a:r>
              <a:rPr lang="en-US"/>
              <a:t>Click to edit Master title style</a:t>
            </a:r>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01CC6-EDD9-394F-9663-794103637DE7}"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1655465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A01CC6-EDD9-394F-9663-794103637DE7}" type="datetimeFigureOut">
              <a:rPr lang="en-US" smtClean="0"/>
              <a:t>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8C90F-1BD4-CC41-BF17-6DF6CBC31178}" type="slidenum">
              <a:rPr lang="en-US" smtClean="0"/>
              <a:t>‹#›</a:t>
            </a:fld>
            <a:endParaRPr lang="en-US"/>
          </a:p>
        </p:txBody>
      </p:sp>
    </p:spTree>
    <p:extLst>
      <p:ext uri="{BB962C8B-B14F-4D97-AF65-F5344CB8AC3E}">
        <p14:creationId xmlns:p14="http://schemas.microsoft.com/office/powerpoint/2010/main" val="419192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368FAF"/>
                </a:solidFill>
                <a:latin typeface="News Gothic MT"/>
                <a:cs typeface="News Gothic MT"/>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CED94469-2168-D24C-A282-53E537EFB846}"/>
              </a:ext>
            </a:extLst>
          </p:cNvPr>
          <p:cNvSpPr>
            <a:spLocks noChangeArrowheads="1"/>
          </p:cNvSpPr>
          <p:nvPr userDrawn="1"/>
        </p:nvSpPr>
        <p:spPr bwMode="hidden">
          <a:xfrm>
            <a:off x="-3493" y="0"/>
            <a:ext cx="3855720" cy="77724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640" u="none">
              <a:latin typeface="Times New Roman" panose="02020603050405020304" pitchFamily="18" charset="0"/>
            </a:endParaRPr>
          </a:p>
        </p:txBody>
      </p:sp>
      <p:sp>
        <p:nvSpPr>
          <p:cNvPr id="5" name="Rectangle 17">
            <a:extLst>
              <a:ext uri="{FF2B5EF4-FFF2-40B4-BE49-F238E27FC236}">
                <a16:creationId xmlns:a16="http://schemas.microsoft.com/office/drawing/2014/main" id="{3F391BE9-32D7-4F4E-AD9B-FB1FE0C452D7}"/>
              </a:ext>
            </a:extLst>
          </p:cNvPr>
          <p:cNvSpPr>
            <a:spLocks noChangeArrowheads="1"/>
          </p:cNvSpPr>
          <p:nvPr userDrawn="1"/>
        </p:nvSpPr>
        <p:spPr bwMode="hidden">
          <a:xfrm>
            <a:off x="1961039" y="660295"/>
            <a:ext cx="8170703" cy="268075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6" name="Rectangle 6">
            <a:extLst>
              <a:ext uri="{FF2B5EF4-FFF2-40B4-BE49-F238E27FC236}">
                <a16:creationId xmlns:a16="http://schemas.microsoft.com/office/drawing/2014/main" id="{0734A9A7-9372-8D46-8034-45DFD2252557}"/>
              </a:ext>
            </a:extLst>
          </p:cNvPr>
          <p:cNvSpPr>
            <a:spLocks noChangeArrowheads="1"/>
          </p:cNvSpPr>
          <p:nvPr userDrawn="1"/>
        </p:nvSpPr>
        <p:spPr bwMode="auto">
          <a:xfrm>
            <a:off x="654845" y="2671764"/>
            <a:ext cx="653098" cy="672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7" name="Rectangle 7">
            <a:extLst>
              <a:ext uri="{FF2B5EF4-FFF2-40B4-BE49-F238E27FC236}">
                <a16:creationId xmlns:a16="http://schemas.microsoft.com/office/drawing/2014/main" id="{B58B3795-3233-0B47-A42F-1107A33654E5}"/>
              </a:ext>
            </a:extLst>
          </p:cNvPr>
          <p:cNvSpPr>
            <a:spLocks noChangeArrowheads="1"/>
          </p:cNvSpPr>
          <p:nvPr userDrawn="1"/>
        </p:nvSpPr>
        <p:spPr bwMode="auto">
          <a:xfrm>
            <a:off x="1961040" y="662094"/>
            <a:ext cx="653098" cy="67288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8" name="Rectangle 8">
            <a:extLst>
              <a:ext uri="{FF2B5EF4-FFF2-40B4-BE49-F238E27FC236}">
                <a16:creationId xmlns:a16="http://schemas.microsoft.com/office/drawing/2014/main" id="{67A95CFC-6418-FE43-9AE4-1101017D2542}"/>
              </a:ext>
            </a:extLst>
          </p:cNvPr>
          <p:cNvSpPr>
            <a:spLocks noChangeArrowheads="1"/>
          </p:cNvSpPr>
          <p:nvPr userDrawn="1"/>
        </p:nvSpPr>
        <p:spPr bwMode="auto">
          <a:xfrm>
            <a:off x="2614137" y="-8996"/>
            <a:ext cx="653098" cy="6728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9" name="Rectangle 9">
            <a:extLst>
              <a:ext uri="{FF2B5EF4-FFF2-40B4-BE49-F238E27FC236}">
                <a16:creationId xmlns:a16="http://schemas.microsoft.com/office/drawing/2014/main" id="{4389716A-0540-6C4A-88C2-622564665F8E}"/>
              </a:ext>
            </a:extLst>
          </p:cNvPr>
          <p:cNvSpPr>
            <a:spLocks noChangeArrowheads="1"/>
          </p:cNvSpPr>
          <p:nvPr userDrawn="1"/>
        </p:nvSpPr>
        <p:spPr bwMode="auto">
          <a:xfrm>
            <a:off x="1307942" y="2668165"/>
            <a:ext cx="653098" cy="672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0" name="Rectangle 10">
            <a:extLst>
              <a:ext uri="{FF2B5EF4-FFF2-40B4-BE49-F238E27FC236}">
                <a16:creationId xmlns:a16="http://schemas.microsoft.com/office/drawing/2014/main" id="{8AC84D7A-8997-2340-B6BF-138C43DBA244}"/>
              </a:ext>
            </a:extLst>
          </p:cNvPr>
          <p:cNvSpPr>
            <a:spLocks noChangeArrowheads="1"/>
          </p:cNvSpPr>
          <p:nvPr userDrawn="1"/>
        </p:nvSpPr>
        <p:spPr bwMode="auto">
          <a:xfrm>
            <a:off x="2614137" y="662094"/>
            <a:ext cx="653098" cy="672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1" name="Rectangle 11">
            <a:extLst>
              <a:ext uri="{FF2B5EF4-FFF2-40B4-BE49-F238E27FC236}">
                <a16:creationId xmlns:a16="http://schemas.microsoft.com/office/drawing/2014/main" id="{A906B702-9C27-2F4D-92A1-B7C7ED4690D6}"/>
              </a:ext>
            </a:extLst>
          </p:cNvPr>
          <p:cNvSpPr>
            <a:spLocks noChangeArrowheads="1"/>
          </p:cNvSpPr>
          <p:nvPr userDrawn="1"/>
        </p:nvSpPr>
        <p:spPr bwMode="auto">
          <a:xfrm>
            <a:off x="1307942" y="1333184"/>
            <a:ext cx="653098" cy="67288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2" name="Rectangle 12">
            <a:extLst>
              <a:ext uri="{FF2B5EF4-FFF2-40B4-BE49-F238E27FC236}">
                <a16:creationId xmlns:a16="http://schemas.microsoft.com/office/drawing/2014/main" id="{F3B6F95D-F8B5-714C-8B6B-3739346D1D5F}"/>
              </a:ext>
            </a:extLst>
          </p:cNvPr>
          <p:cNvSpPr>
            <a:spLocks noChangeArrowheads="1"/>
          </p:cNvSpPr>
          <p:nvPr userDrawn="1"/>
        </p:nvSpPr>
        <p:spPr bwMode="auto">
          <a:xfrm>
            <a:off x="0" y="1333184"/>
            <a:ext cx="653098" cy="6728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3" name="Rectangle 13">
            <a:extLst>
              <a:ext uri="{FF2B5EF4-FFF2-40B4-BE49-F238E27FC236}">
                <a16:creationId xmlns:a16="http://schemas.microsoft.com/office/drawing/2014/main" id="{5B0A32FC-4D43-B44F-808B-6E34A4FCFFFE}"/>
              </a:ext>
            </a:extLst>
          </p:cNvPr>
          <p:cNvSpPr>
            <a:spLocks noChangeArrowheads="1"/>
          </p:cNvSpPr>
          <p:nvPr userDrawn="1"/>
        </p:nvSpPr>
        <p:spPr bwMode="auto">
          <a:xfrm>
            <a:off x="1961040" y="1333184"/>
            <a:ext cx="653098" cy="672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4" name="Rectangle 14">
            <a:extLst>
              <a:ext uri="{FF2B5EF4-FFF2-40B4-BE49-F238E27FC236}">
                <a16:creationId xmlns:a16="http://schemas.microsoft.com/office/drawing/2014/main" id="{35D17EAE-BF85-F94D-8F6C-105CAC0C0FD3}"/>
              </a:ext>
            </a:extLst>
          </p:cNvPr>
          <p:cNvSpPr>
            <a:spLocks noChangeArrowheads="1"/>
          </p:cNvSpPr>
          <p:nvPr userDrawn="1"/>
        </p:nvSpPr>
        <p:spPr bwMode="auto">
          <a:xfrm>
            <a:off x="654845" y="2004272"/>
            <a:ext cx="653098" cy="67288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5" name="Rectangle 15">
            <a:extLst>
              <a:ext uri="{FF2B5EF4-FFF2-40B4-BE49-F238E27FC236}">
                <a16:creationId xmlns:a16="http://schemas.microsoft.com/office/drawing/2014/main" id="{A996D5D1-C759-0641-AE18-4EEBA68B5382}"/>
              </a:ext>
            </a:extLst>
          </p:cNvPr>
          <p:cNvSpPr>
            <a:spLocks noChangeArrowheads="1"/>
          </p:cNvSpPr>
          <p:nvPr userDrawn="1"/>
        </p:nvSpPr>
        <p:spPr bwMode="auto">
          <a:xfrm>
            <a:off x="1307942" y="2004272"/>
            <a:ext cx="653098" cy="672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63508" name="Rectangle 20"/>
          <p:cNvSpPr>
            <a:spLocks noGrp="1" noChangeArrowheads="1"/>
          </p:cNvSpPr>
          <p:nvPr>
            <p:ph type="subTitle" idx="1"/>
          </p:nvPr>
        </p:nvSpPr>
        <p:spPr>
          <a:xfrm>
            <a:off x="3268980" y="3886200"/>
            <a:ext cx="6621780" cy="2936240"/>
          </a:xfrm>
        </p:spPr>
        <p:txBody>
          <a:bodyPr/>
          <a:lstStyle>
            <a:lvl1pPr marL="0" indent="0" algn="ctr">
              <a:buFont typeface="Wingdings" pitchFamily="-112" charset="2"/>
              <a:buNone/>
              <a:defRPr sz="3740"/>
            </a:lvl1pPr>
          </a:lstStyle>
          <a:p>
            <a:r>
              <a:rPr lang="en-US"/>
              <a:t>Click to edit Master subtitle style</a:t>
            </a:r>
          </a:p>
        </p:txBody>
      </p:sp>
      <p:sp>
        <p:nvSpPr>
          <p:cNvPr id="63509" name="Rectangle 21"/>
          <p:cNvSpPr>
            <a:spLocks noGrp="1" noChangeArrowheads="1"/>
          </p:cNvSpPr>
          <p:nvPr>
            <p:ph type="ctrTitle"/>
          </p:nvPr>
        </p:nvSpPr>
        <p:spPr>
          <a:xfrm>
            <a:off x="3268980" y="766445"/>
            <a:ext cx="6621780" cy="2504440"/>
          </a:xfrm>
        </p:spPr>
        <p:txBody>
          <a:bodyPr/>
          <a:lstStyle>
            <a:lvl1pPr algn="ctr">
              <a:defRPr sz="4400">
                <a:solidFill>
                  <a:srgbClr val="FFFFFF"/>
                </a:solidFill>
              </a:defRPr>
            </a:lvl1pPr>
          </a:lstStyle>
          <a:p>
            <a:r>
              <a:rPr lang="en-US"/>
              <a:t>Click to edit Master title style</a:t>
            </a:r>
          </a:p>
        </p:txBody>
      </p:sp>
      <p:sp>
        <p:nvSpPr>
          <p:cNvPr id="16" name="Rectangle 16">
            <a:extLst>
              <a:ext uri="{FF2B5EF4-FFF2-40B4-BE49-F238E27FC236}">
                <a16:creationId xmlns:a16="http://schemas.microsoft.com/office/drawing/2014/main" id="{6BE6F27F-547D-9947-8539-CDAB185E96F5}"/>
              </a:ext>
            </a:extLst>
          </p:cNvPr>
          <p:cNvSpPr>
            <a:spLocks noGrp="1" noChangeArrowheads="1"/>
          </p:cNvSpPr>
          <p:nvPr>
            <p:ph type="dt" sz="half" idx="10"/>
          </p:nvPr>
        </p:nvSpPr>
        <p:spPr>
          <a:xfrm>
            <a:off x="502920" y="7081520"/>
            <a:ext cx="2346960" cy="518160"/>
          </a:xfrm>
        </p:spPr>
        <p:txBody>
          <a:bodyPr/>
          <a:lstStyle>
            <a:lvl1pPr>
              <a:defRPr/>
            </a:lvl1pPr>
          </a:lstStyle>
          <a:p>
            <a:fld id="{B619509F-8338-4548-8ECA-CC2B9F25EF52}" type="datetime1">
              <a:rPr lang="en-US" altLang="en-US"/>
              <a:pPr/>
              <a:t>1/13/20</a:t>
            </a:fld>
            <a:endParaRPr lang="en-US" altLang="en-US"/>
          </a:p>
        </p:txBody>
      </p:sp>
      <p:sp>
        <p:nvSpPr>
          <p:cNvPr id="17" name="Rectangle 17">
            <a:extLst>
              <a:ext uri="{FF2B5EF4-FFF2-40B4-BE49-F238E27FC236}">
                <a16:creationId xmlns:a16="http://schemas.microsoft.com/office/drawing/2014/main" id="{425D1AA2-372E-B946-82BD-F0FDFAE1E88F}"/>
              </a:ext>
            </a:extLst>
          </p:cNvPr>
          <p:cNvSpPr>
            <a:spLocks noGrp="1" noChangeArrowheads="1"/>
          </p:cNvSpPr>
          <p:nvPr>
            <p:ph type="ftr" sz="quarter" idx="11"/>
          </p:nvPr>
        </p:nvSpPr>
        <p:spPr bwMode="auto">
          <a:xfrm>
            <a:off x="3436620" y="7081520"/>
            <a:ext cx="3185160" cy="51816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320" u="none">
                <a:latin typeface="Arial" charset="0"/>
                <a:ea typeface="ＭＳ Ｐゴシック" charset="0"/>
                <a:cs typeface="ＭＳ Ｐゴシック" charset="0"/>
              </a:defRPr>
            </a:lvl1pPr>
          </a:lstStyle>
          <a:p>
            <a:pPr>
              <a:defRPr/>
            </a:pPr>
            <a:endParaRPr lang="en-US"/>
          </a:p>
        </p:txBody>
      </p:sp>
      <p:sp>
        <p:nvSpPr>
          <p:cNvPr id="18" name="Rectangle 18">
            <a:extLst>
              <a:ext uri="{FF2B5EF4-FFF2-40B4-BE49-F238E27FC236}">
                <a16:creationId xmlns:a16="http://schemas.microsoft.com/office/drawing/2014/main" id="{15DD6596-3640-0946-8D60-FF711CAED2D7}"/>
              </a:ext>
            </a:extLst>
          </p:cNvPr>
          <p:cNvSpPr>
            <a:spLocks noGrp="1" noChangeArrowheads="1"/>
          </p:cNvSpPr>
          <p:nvPr>
            <p:ph type="sldNum" sz="quarter" idx="12"/>
          </p:nvPr>
        </p:nvSpPr>
        <p:spPr/>
        <p:txBody>
          <a:bodyPr/>
          <a:lstStyle>
            <a:lvl1pPr>
              <a:defRPr>
                <a:latin typeface="Arial Black" panose="020B0604020202020204" pitchFamily="34" charset="0"/>
              </a:defRPr>
            </a:lvl1pPr>
          </a:lstStyle>
          <a:p>
            <a:fld id="{A9D48870-F3FA-F349-B1F7-E58581AB9ED4}" type="slidenum">
              <a:rPr lang="en-US" altLang="en-US"/>
              <a:pPr/>
              <a:t>‹#›</a:t>
            </a:fld>
            <a:endParaRPr lang="en-US" altLang="en-US"/>
          </a:p>
        </p:txBody>
      </p:sp>
    </p:spTree>
    <p:extLst>
      <p:ext uri="{BB962C8B-B14F-4D97-AF65-F5344CB8AC3E}">
        <p14:creationId xmlns:p14="http://schemas.microsoft.com/office/powerpoint/2010/main" val="115969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AC31973-22DD-CC4D-8972-450DB81E48E8}"/>
              </a:ext>
            </a:extLst>
          </p:cNvPr>
          <p:cNvSpPr>
            <a:spLocks noGrp="1" noChangeArrowheads="1"/>
          </p:cNvSpPr>
          <p:nvPr>
            <p:ph type="sldNum" sz="quarter" idx="10"/>
          </p:nvPr>
        </p:nvSpPr>
        <p:spPr>
          <a:ln/>
        </p:spPr>
        <p:txBody>
          <a:bodyPr/>
          <a:lstStyle>
            <a:lvl1pPr>
              <a:defRPr/>
            </a:lvl1pPr>
          </a:lstStyle>
          <a:p>
            <a:r>
              <a:rPr lang="en-US" altLang="en-US"/>
              <a:t> Slide </a:t>
            </a:r>
            <a:fld id="{EDC47669-3E98-7F40-BF22-F98E8A5EE5B3}" type="slidenum">
              <a:rPr lang="en-US" altLang="en-US"/>
              <a:pPr/>
              <a:t>‹#›</a:t>
            </a:fld>
            <a:endParaRPr lang="en-US" altLang="en-US"/>
          </a:p>
        </p:txBody>
      </p:sp>
      <p:sp>
        <p:nvSpPr>
          <p:cNvPr id="5" name="Rectangle 16">
            <a:extLst>
              <a:ext uri="{FF2B5EF4-FFF2-40B4-BE49-F238E27FC236}">
                <a16:creationId xmlns:a16="http://schemas.microsoft.com/office/drawing/2014/main" id="{F2CBB313-7AC9-924F-8BFC-77BD2236908A}"/>
              </a:ext>
            </a:extLst>
          </p:cNvPr>
          <p:cNvSpPr>
            <a:spLocks noGrp="1" noChangeArrowheads="1"/>
          </p:cNvSpPr>
          <p:nvPr>
            <p:ph type="dt" sz="half" idx="11"/>
          </p:nvPr>
        </p:nvSpPr>
        <p:spPr>
          <a:ln/>
        </p:spPr>
        <p:txBody>
          <a:bodyPr/>
          <a:lstStyle>
            <a:lvl1pPr>
              <a:defRPr/>
            </a:lvl1pPr>
          </a:lstStyle>
          <a:p>
            <a:fld id="{B3849C19-C536-C94C-8227-76812866EA2B}" type="datetime1">
              <a:rPr lang="en-US" altLang="en-US"/>
              <a:pPr/>
              <a:t>1/13/20</a:t>
            </a:fld>
            <a:r>
              <a:rPr lang="en-US" altLang="en-US"/>
              <a:t>Helene Starks, PhD MPH</a:t>
            </a:r>
          </a:p>
        </p:txBody>
      </p:sp>
    </p:spTree>
    <p:extLst>
      <p:ext uri="{BB962C8B-B14F-4D97-AF65-F5344CB8AC3E}">
        <p14:creationId xmlns:p14="http://schemas.microsoft.com/office/powerpoint/2010/main" val="127153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2920" indent="0">
              <a:buNone/>
              <a:defRPr sz="1980"/>
            </a:lvl2pPr>
            <a:lvl3pPr marL="1005840" indent="0">
              <a:buNone/>
              <a:defRPr sz="1760"/>
            </a:lvl3pPr>
            <a:lvl4pPr marL="1508760" indent="0">
              <a:buNone/>
              <a:defRPr sz="1540"/>
            </a:lvl4pPr>
            <a:lvl5pPr marL="2011680" indent="0">
              <a:buNone/>
              <a:defRPr sz="1540"/>
            </a:lvl5pPr>
            <a:lvl6pPr marL="2514600" indent="0">
              <a:buNone/>
              <a:defRPr sz="1540"/>
            </a:lvl6pPr>
            <a:lvl7pPr marL="3017520" indent="0">
              <a:buNone/>
              <a:defRPr sz="1540"/>
            </a:lvl7pPr>
            <a:lvl8pPr marL="3520440" indent="0">
              <a:buNone/>
              <a:defRPr sz="1540"/>
            </a:lvl8pPr>
            <a:lvl9pPr marL="4023360" indent="0">
              <a:buNone/>
              <a:defRPr sz="1540"/>
            </a:lvl9pPr>
          </a:lstStyle>
          <a:p>
            <a:pPr lvl="0"/>
            <a:r>
              <a:rPr lang="en-US"/>
              <a:t>Click to edit Master text styles</a:t>
            </a:r>
          </a:p>
        </p:txBody>
      </p:sp>
      <p:sp>
        <p:nvSpPr>
          <p:cNvPr id="4" name="Rectangle 3">
            <a:extLst>
              <a:ext uri="{FF2B5EF4-FFF2-40B4-BE49-F238E27FC236}">
                <a16:creationId xmlns:a16="http://schemas.microsoft.com/office/drawing/2014/main" id="{E272B2C9-171A-4E43-9F62-7D618D0DDD58}"/>
              </a:ext>
            </a:extLst>
          </p:cNvPr>
          <p:cNvSpPr>
            <a:spLocks noGrp="1" noChangeArrowheads="1"/>
          </p:cNvSpPr>
          <p:nvPr>
            <p:ph type="sldNum" sz="quarter" idx="10"/>
          </p:nvPr>
        </p:nvSpPr>
        <p:spPr>
          <a:ln/>
        </p:spPr>
        <p:txBody>
          <a:bodyPr/>
          <a:lstStyle>
            <a:lvl1pPr>
              <a:defRPr/>
            </a:lvl1pPr>
          </a:lstStyle>
          <a:p>
            <a:r>
              <a:rPr lang="en-US" altLang="en-US"/>
              <a:t> Slide </a:t>
            </a:r>
            <a:fld id="{84FBF352-DCD6-5446-923A-10992C460DBD}" type="slidenum">
              <a:rPr lang="en-US" altLang="en-US"/>
              <a:pPr/>
              <a:t>‹#›</a:t>
            </a:fld>
            <a:endParaRPr lang="en-US" altLang="en-US"/>
          </a:p>
        </p:txBody>
      </p:sp>
      <p:sp>
        <p:nvSpPr>
          <p:cNvPr id="5" name="Rectangle 16">
            <a:extLst>
              <a:ext uri="{FF2B5EF4-FFF2-40B4-BE49-F238E27FC236}">
                <a16:creationId xmlns:a16="http://schemas.microsoft.com/office/drawing/2014/main" id="{47E2A09F-DC8B-BE48-8723-AFA28D7D9471}"/>
              </a:ext>
            </a:extLst>
          </p:cNvPr>
          <p:cNvSpPr>
            <a:spLocks noGrp="1" noChangeArrowheads="1"/>
          </p:cNvSpPr>
          <p:nvPr>
            <p:ph type="dt" sz="half" idx="11"/>
          </p:nvPr>
        </p:nvSpPr>
        <p:spPr>
          <a:ln/>
        </p:spPr>
        <p:txBody>
          <a:bodyPr/>
          <a:lstStyle>
            <a:lvl1pPr>
              <a:defRPr/>
            </a:lvl1pPr>
          </a:lstStyle>
          <a:p>
            <a:fld id="{9A7B5745-A076-1947-8B16-EB00FBC1AB9B}" type="datetime1">
              <a:rPr lang="en-US" altLang="en-US"/>
              <a:pPr/>
              <a:t>1/13/20</a:t>
            </a:fld>
            <a:r>
              <a:rPr lang="en-US" altLang="en-US"/>
              <a:t>Helene Starks, PhD MPH</a:t>
            </a:r>
          </a:p>
        </p:txBody>
      </p:sp>
    </p:spTree>
    <p:extLst>
      <p:ext uri="{BB962C8B-B14F-4D97-AF65-F5344CB8AC3E}">
        <p14:creationId xmlns:p14="http://schemas.microsoft.com/office/powerpoint/2010/main" val="259158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986280"/>
            <a:ext cx="4442460" cy="492252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986280"/>
            <a:ext cx="4442460" cy="4922520"/>
          </a:xfrm>
        </p:spPr>
        <p:txBody>
          <a:bodyPr/>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A8F90DB0-BEEC-434E-A8A0-CA8B86F55FCF}"/>
              </a:ext>
            </a:extLst>
          </p:cNvPr>
          <p:cNvSpPr>
            <a:spLocks noGrp="1" noChangeArrowheads="1"/>
          </p:cNvSpPr>
          <p:nvPr>
            <p:ph type="sldNum" sz="quarter" idx="10"/>
          </p:nvPr>
        </p:nvSpPr>
        <p:spPr>
          <a:ln/>
        </p:spPr>
        <p:txBody>
          <a:bodyPr/>
          <a:lstStyle>
            <a:lvl1pPr>
              <a:defRPr/>
            </a:lvl1pPr>
          </a:lstStyle>
          <a:p>
            <a:r>
              <a:rPr lang="en-US" altLang="en-US"/>
              <a:t> Slide </a:t>
            </a:r>
            <a:fld id="{21C4C3E5-807D-3040-875E-BCDD377D0AF8}" type="slidenum">
              <a:rPr lang="en-US" altLang="en-US"/>
              <a:pPr/>
              <a:t>‹#›</a:t>
            </a:fld>
            <a:endParaRPr lang="en-US" altLang="en-US"/>
          </a:p>
        </p:txBody>
      </p:sp>
      <p:sp>
        <p:nvSpPr>
          <p:cNvPr id="6" name="Rectangle 16">
            <a:extLst>
              <a:ext uri="{FF2B5EF4-FFF2-40B4-BE49-F238E27FC236}">
                <a16:creationId xmlns:a16="http://schemas.microsoft.com/office/drawing/2014/main" id="{6132A054-F847-1E42-99A0-A8D972E77E9D}"/>
              </a:ext>
            </a:extLst>
          </p:cNvPr>
          <p:cNvSpPr>
            <a:spLocks noGrp="1" noChangeArrowheads="1"/>
          </p:cNvSpPr>
          <p:nvPr>
            <p:ph type="dt" sz="half" idx="11"/>
          </p:nvPr>
        </p:nvSpPr>
        <p:spPr>
          <a:ln/>
        </p:spPr>
        <p:txBody>
          <a:bodyPr/>
          <a:lstStyle>
            <a:lvl1pPr>
              <a:defRPr/>
            </a:lvl1pPr>
          </a:lstStyle>
          <a:p>
            <a:fld id="{9BEE2B5D-69F1-3243-832E-DA51C5E30E3A}" type="datetime1">
              <a:rPr lang="en-US" altLang="en-US"/>
              <a:pPr/>
              <a:t>1/13/20</a:t>
            </a:fld>
            <a:r>
              <a:rPr lang="en-US" altLang="en-US"/>
              <a:t>Helene Starks, PhD MPH</a:t>
            </a:r>
          </a:p>
        </p:txBody>
      </p:sp>
    </p:spTree>
    <p:extLst>
      <p:ext uri="{BB962C8B-B14F-4D97-AF65-F5344CB8AC3E}">
        <p14:creationId xmlns:p14="http://schemas.microsoft.com/office/powerpoint/2010/main" val="408026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457200"/>
            <a:ext cx="9143998" cy="6857998"/>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606788" y="1251514"/>
            <a:ext cx="6844823" cy="609600"/>
          </a:xfrm>
          <a:prstGeom prst="rect">
            <a:avLst/>
          </a:prstGeom>
        </p:spPr>
        <p:txBody>
          <a:bodyPr wrap="square" lIns="0" tIns="0" rIns="0" bIns="0">
            <a:spAutoFit/>
          </a:bodyPr>
          <a:lstStyle>
            <a:lvl1pPr>
              <a:defRPr sz="4600" b="0" i="0">
                <a:solidFill>
                  <a:srgbClr val="368FAF"/>
                </a:solidFill>
                <a:latin typeface="News Gothic MT"/>
                <a:cs typeface="News Gothic MT"/>
              </a:defRPr>
            </a:lvl1pPr>
          </a:lstStyle>
          <a:p>
            <a:endParaRPr/>
          </a:p>
        </p:txBody>
      </p:sp>
      <p:sp>
        <p:nvSpPr>
          <p:cNvPr id="3" name="Holder 3"/>
          <p:cNvSpPr>
            <a:spLocks noGrp="1"/>
          </p:cNvSpPr>
          <p:nvPr>
            <p:ph type="body" idx="1"/>
          </p:nvPr>
        </p:nvSpPr>
        <p:spPr>
          <a:xfrm>
            <a:off x="1078230" y="2109247"/>
            <a:ext cx="7901939" cy="4799330"/>
          </a:xfrm>
          <a:prstGeom prst="rect">
            <a:avLst/>
          </a:prstGeom>
        </p:spPr>
        <p:txBody>
          <a:bodyPr wrap="square" lIns="0" tIns="0" rIns="0" bIns="0">
            <a:spAutoFit/>
          </a:bodyPr>
          <a:lstStyle>
            <a:lvl1pPr>
              <a:defRPr sz="2400" b="0" i="0">
                <a:solidFill>
                  <a:srgbClr val="6C6C6C"/>
                </a:solidFill>
                <a:latin typeface="News Gothic MT"/>
                <a:cs typeface="News Gothic MT"/>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8CE0AB69-9151-6B4C-9A18-FB46AB8AFA9C}"/>
              </a:ext>
            </a:extLst>
          </p:cNvPr>
          <p:cNvSpPr>
            <a:spLocks noGrp="1" noChangeArrowheads="1"/>
          </p:cNvSpPr>
          <p:nvPr>
            <p:ph type="sldNum" sz="quarter" idx="4"/>
          </p:nvPr>
        </p:nvSpPr>
        <p:spPr bwMode="auto">
          <a:xfrm>
            <a:off x="7208520" y="7081520"/>
            <a:ext cx="2346960" cy="51816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320" u="none"/>
            </a:lvl1pPr>
          </a:lstStyle>
          <a:p>
            <a:r>
              <a:rPr lang="en-US" altLang="en-US"/>
              <a:t> Slide </a:t>
            </a:r>
            <a:fld id="{AB616786-BB14-FE4B-8236-85C03491934E}" type="slidenum">
              <a:rPr lang="en-US" altLang="en-US"/>
              <a:pPr/>
              <a:t>‹#›</a:t>
            </a:fld>
            <a:endParaRPr lang="en-US" altLang="en-US"/>
          </a:p>
        </p:txBody>
      </p:sp>
      <p:grpSp>
        <p:nvGrpSpPr>
          <p:cNvPr id="1027" name="Group 4">
            <a:extLst>
              <a:ext uri="{FF2B5EF4-FFF2-40B4-BE49-F238E27FC236}">
                <a16:creationId xmlns:a16="http://schemas.microsoft.com/office/drawing/2014/main" id="{C3D8B8CC-27F5-2B40-94DB-1072D8FD6C11}"/>
              </a:ext>
            </a:extLst>
          </p:cNvPr>
          <p:cNvGrpSpPr>
            <a:grpSpLocks/>
          </p:cNvGrpSpPr>
          <p:nvPr/>
        </p:nvGrpSpPr>
        <p:grpSpPr bwMode="auto">
          <a:xfrm>
            <a:off x="0" y="0"/>
            <a:ext cx="10058400" cy="618913"/>
            <a:chOff x="0" y="0"/>
            <a:chExt cx="5760" cy="344"/>
          </a:xfrm>
        </p:grpSpPr>
        <p:sp>
          <p:nvSpPr>
            <p:cNvPr id="1032" name="Rectangle 5">
              <a:extLst>
                <a:ext uri="{FF2B5EF4-FFF2-40B4-BE49-F238E27FC236}">
                  <a16:creationId xmlns:a16="http://schemas.microsoft.com/office/drawing/2014/main" id="{89FCA258-0FA2-8241-B4C5-0DBA221501AD}"/>
                </a:ext>
              </a:extLst>
            </p:cNvPr>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2640" u="none">
                <a:latin typeface="Times New Roman" panose="02020603050405020304" pitchFamily="18" charset="0"/>
              </a:endParaRPr>
            </a:p>
          </p:txBody>
        </p:sp>
        <p:sp>
          <p:nvSpPr>
            <p:cNvPr id="1033" name="Rectangle 6">
              <a:extLst>
                <a:ext uri="{FF2B5EF4-FFF2-40B4-BE49-F238E27FC236}">
                  <a16:creationId xmlns:a16="http://schemas.microsoft.com/office/drawing/2014/main" id="{465F1864-C239-4245-91EE-C02860766B07}"/>
                </a:ext>
              </a:extLst>
            </p:cNvPr>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034" name="Rectangle 7">
              <a:extLst>
                <a:ext uri="{FF2B5EF4-FFF2-40B4-BE49-F238E27FC236}">
                  <a16:creationId xmlns:a16="http://schemas.microsoft.com/office/drawing/2014/main" id="{B4907631-BB94-DF44-8031-E479CCCC2D6F}"/>
                </a:ext>
              </a:extLst>
            </p:cNvPr>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980" u="none">
                <a:solidFill>
                  <a:schemeClr val="hlink"/>
                </a:solidFill>
              </a:endParaRPr>
            </a:p>
          </p:txBody>
        </p:sp>
        <p:sp>
          <p:nvSpPr>
            <p:cNvPr id="1035" name="Rectangle 8">
              <a:extLst>
                <a:ext uri="{FF2B5EF4-FFF2-40B4-BE49-F238E27FC236}">
                  <a16:creationId xmlns:a16="http://schemas.microsoft.com/office/drawing/2014/main" id="{E70A3B5D-6EAB-3348-8F97-4D273AE32915}"/>
                </a:ext>
              </a:extLst>
            </p:cNvPr>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980" u="none">
                <a:solidFill>
                  <a:schemeClr val="hlink"/>
                </a:solidFill>
              </a:endParaRPr>
            </a:p>
          </p:txBody>
        </p:sp>
        <p:sp>
          <p:nvSpPr>
            <p:cNvPr id="1036" name="Rectangle 9">
              <a:extLst>
                <a:ext uri="{FF2B5EF4-FFF2-40B4-BE49-F238E27FC236}">
                  <a16:creationId xmlns:a16="http://schemas.microsoft.com/office/drawing/2014/main" id="{8DCB2D62-F538-E044-B5A1-FC431EFD8B8F}"/>
                </a:ext>
              </a:extLst>
            </p:cNvPr>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980" u="none">
                <a:solidFill>
                  <a:schemeClr val="accent2"/>
                </a:solidFill>
              </a:endParaRPr>
            </a:p>
          </p:txBody>
        </p:sp>
        <p:sp>
          <p:nvSpPr>
            <p:cNvPr id="1037" name="Rectangle 10">
              <a:extLst>
                <a:ext uri="{FF2B5EF4-FFF2-40B4-BE49-F238E27FC236}">
                  <a16:creationId xmlns:a16="http://schemas.microsoft.com/office/drawing/2014/main" id="{23D261DF-EFAC-CE4D-9652-31A28CF35316}"/>
                </a:ext>
              </a:extLst>
            </p:cNvPr>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980" u="none">
                <a:solidFill>
                  <a:schemeClr val="hlink"/>
                </a:solidFill>
              </a:endParaRPr>
            </a:p>
          </p:txBody>
        </p:sp>
        <p:sp>
          <p:nvSpPr>
            <p:cNvPr id="1038" name="Rectangle 11">
              <a:extLst>
                <a:ext uri="{FF2B5EF4-FFF2-40B4-BE49-F238E27FC236}">
                  <a16:creationId xmlns:a16="http://schemas.microsoft.com/office/drawing/2014/main" id="{EDC5BFFA-B998-BD4C-9706-0489F62A1471}"/>
                </a:ext>
              </a:extLst>
            </p:cNvPr>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640" u="none">
                <a:latin typeface="Times New Roman" panose="02020603050405020304" pitchFamily="18" charset="0"/>
              </a:endParaRPr>
            </a:p>
          </p:txBody>
        </p:sp>
        <p:sp>
          <p:nvSpPr>
            <p:cNvPr id="1039" name="Rectangle 12">
              <a:extLst>
                <a:ext uri="{FF2B5EF4-FFF2-40B4-BE49-F238E27FC236}">
                  <a16:creationId xmlns:a16="http://schemas.microsoft.com/office/drawing/2014/main" id="{4A435A68-64BB-4F46-AD65-4704C279296E}"/>
                </a:ext>
              </a:extLst>
            </p:cNvPr>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980" u="none">
                <a:solidFill>
                  <a:schemeClr val="accent2"/>
                </a:solidFill>
              </a:endParaRPr>
            </a:p>
          </p:txBody>
        </p:sp>
        <p:sp>
          <p:nvSpPr>
            <p:cNvPr id="1040" name="Rectangle 13">
              <a:extLst>
                <a:ext uri="{FF2B5EF4-FFF2-40B4-BE49-F238E27FC236}">
                  <a16:creationId xmlns:a16="http://schemas.microsoft.com/office/drawing/2014/main" id="{A3C9DE6E-8B35-F441-BAFE-37C7BDE698C7}"/>
                </a:ext>
              </a:extLst>
            </p:cNvPr>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980" u="none">
                <a:solidFill>
                  <a:schemeClr val="accent2"/>
                </a:solidFill>
              </a:endParaRPr>
            </a:p>
          </p:txBody>
        </p:sp>
      </p:grpSp>
      <p:sp>
        <p:nvSpPr>
          <p:cNvPr id="1028" name="Rectangle 14">
            <a:extLst>
              <a:ext uri="{FF2B5EF4-FFF2-40B4-BE49-F238E27FC236}">
                <a16:creationId xmlns:a16="http://schemas.microsoft.com/office/drawing/2014/main" id="{961E143A-8C08-1B41-B922-5D9126F893FF}"/>
              </a:ext>
            </a:extLst>
          </p:cNvPr>
          <p:cNvSpPr>
            <a:spLocks noGrp="1" noChangeArrowheads="1"/>
          </p:cNvSpPr>
          <p:nvPr>
            <p:ph type="title"/>
          </p:nvPr>
        </p:nvSpPr>
        <p:spPr bwMode="auto">
          <a:xfrm>
            <a:off x="502920" y="518160"/>
            <a:ext cx="9052560"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15">
            <a:extLst>
              <a:ext uri="{FF2B5EF4-FFF2-40B4-BE49-F238E27FC236}">
                <a16:creationId xmlns:a16="http://schemas.microsoft.com/office/drawing/2014/main" id="{B8E51F2E-3BB5-2343-8360-8DC6CEEF1D85}"/>
              </a:ext>
            </a:extLst>
          </p:cNvPr>
          <p:cNvSpPr>
            <a:spLocks noGrp="1" noChangeArrowheads="1"/>
          </p:cNvSpPr>
          <p:nvPr>
            <p:ph type="body" idx="1"/>
          </p:nvPr>
        </p:nvSpPr>
        <p:spPr bwMode="auto">
          <a:xfrm>
            <a:off x="502920" y="1986280"/>
            <a:ext cx="9052560" cy="492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2480" name="Rectangle 16">
            <a:extLst>
              <a:ext uri="{FF2B5EF4-FFF2-40B4-BE49-F238E27FC236}">
                <a16:creationId xmlns:a16="http://schemas.microsoft.com/office/drawing/2014/main" id="{7DD776D5-8AE0-FF44-BAC2-BF46A73308FC}"/>
              </a:ext>
            </a:extLst>
          </p:cNvPr>
          <p:cNvSpPr>
            <a:spLocks noGrp="1" noChangeArrowheads="1"/>
          </p:cNvSpPr>
          <p:nvPr>
            <p:ph type="dt" sz="half" idx="2"/>
          </p:nvPr>
        </p:nvSpPr>
        <p:spPr bwMode="auto">
          <a:xfrm>
            <a:off x="502920" y="7077922"/>
            <a:ext cx="2346960" cy="5397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320" u="none"/>
            </a:lvl1pPr>
          </a:lstStyle>
          <a:p>
            <a:fld id="{2F6E89D5-E607-F549-8788-8940CD0D0FD5}" type="datetime1">
              <a:rPr lang="en-US" altLang="en-US"/>
              <a:pPr/>
              <a:t>1/13/20</a:t>
            </a:fld>
            <a:r>
              <a:rPr lang="en-US" altLang="en-US"/>
              <a:t>Helene Starks, PhD MPH</a:t>
            </a:r>
          </a:p>
        </p:txBody>
      </p:sp>
      <p:sp>
        <p:nvSpPr>
          <p:cNvPr id="1031" name="Line 17">
            <a:extLst>
              <a:ext uri="{FF2B5EF4-FFF2-40B4-BE49-F238E27FC236}">
                <a16:creationId xmlns:a16="http://schemas.microsoft.com/office/drawing/2014/main" id="{EF05199F-3C81-D442-9B29-6B1C407BC007}"/>
              </a:ext>
            </a:extLst>
          </p:cNvPr>
          <p:cNvSpPr>
            <a:spLocks noChangeShapeType="1"/>
          </p:cNvSpPr>
          <p:nvPr/>
        </p:nvSpPr>
        <p:spPr bwMode="auto">
          <a:xfrm>
            <a:off x="502920" y="1554480"/>
            <a:ext cx="9052560"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z="1980"/>
          </a:p>
        </p:txBody>
      </p:sp>
    </p:spTree>
    <p:extLst>
      <p:ext uri="{BB962C8B-B14F-4D97-AF65-F5344CB8AC3E}">
        <p14:creationId xmlns:p14="http://schemas.microsoft.com/office/powerpoint/2010/main" val="32381034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ftr="0" dt="0"/>
  <p:txStyles>
    <p:titleStyle>
      <a:lvl1pPr algn="l" rtl="0" eaLnBrk="0" fontAlgn="base" hangingPunct="0">
        <a:spcBef>
          <a:spcPct val="0"/>
        </a:spcBef>
        <a:spcAft>
          <a:spcPct val="0"/>
        </a:spcAft>
        <a:defRPr sz="3960">
          <a:solidFill>
            <a:schemeClr val="tx1"/>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3960">
          <a:solidFill>
            <a:schemeClr val="tx1"/>
          </a:solidFill>
          <a:latin typeface="Verdana"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3960">
          <a:solidFill>
            <a:schemeClr val="tx1"/>
          </a:solidFill>
          <a:latin typeface="Verdana"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3960">
          <a:solidFill>
            <a:schemeClr val="tx1"/>
          </a:solidFill>
          <a:latin typeface="Verdana"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3960">
          <a:solidFill>
            <a:schemeClr val="tx1"/>
          </a:solidFill>
          <a:latin typeface="Verdana" pitchFamily="-112" charset="0"/>
          <a:ea typeface="ＭＳ Ｐゴシック" pitchFamily="-112" charset="-128"/>
          <a:cs typeface="ＭＳ Ｐゴシック" pitchFamily="-112" charset="-128"/>
        </a:defRPr>
      </a:lvl5pPr>
      <a:lvl6pPr marL="502920" algn="l" rtl="0" fontAlgn="base">
        <a:spcBef>
          <a:spcPct val="0"/>
        </a:spcBef>
        <a:spcAft>
          <a:spcPct val="0"/>
        </a:spcAft>
        <a:defRPr sz="3960">
          <a:solidFill>
            <a:schemeClr val="tx1"/>
          </a:solidFill>
          <a:latin typeface="Verdana" pitchFamily="-112" charset="0"/>
        </a:defRPr>
      </a:lvl6pPr>
      <a:lvl7pPr marL="1005840" algn="l" rtl="0" fontAlgn="base">
        <a:spcBef>
          <a:spcPct val="0"/>
        </a:spcBef>
        <a:spcAft>
          <a:spcPct val="0"/>
        </a:spcAft>
        <a:defRPr sz="3960">
          <a:solidFill>
            <a:schemeClr val="tx1"/>
          </a:solidFill>
          <a:latin typeface="Verdana" pitchFamily="-112" charset="0"/>
        </a:defRPr>
      </a:lvl7pPr>
      <a:lvl8pPr marL="1508760" algn="l" rtl="0" fontAlgn="base">
        <a:spcBef>
          <a:spcPct val="0"/>
        </a:spcBef>
        <a:spcAft>
          <a:spcPct val="0"/>
        </a:spcAft>
        <a:defRPr sz="3960">
          <a:solidFill>
            <a:schemeClr val="tx1"/>
          </a:solidFill>
          <a:latin typeface="Verdana" pitchFamily="-112" charset="0"/>
        </a:defRPr>
      </a:lvl8pPr>
      <a:lvl9pPr marL="2011680" algn="l" rtl="0" fontAlgn="base">
        <a:spcBef>
          <a:spcPct val="0"/>
        </a:spcBef>
        <a:spcAft>
          <a:spcPct val="0"/>
        </a:spcAft>
        <a:defRPr sz="3960">
          <a:solidFill>
            <a:schemeClr val="tx1"/>
          </a:solidFill>
          <a:latin typeface="Verdana" pitchFamily="-112" charset="0"/>
        </a:defRPr>
      </a:lvl9pPr>
    </p:titleStyle>
    <p:bodyStyle>
      <a:lvl1pPr marL="377190" indent="-377190" algn="l" rtl="0" eaLnBrk="0" fontAlgn="base" hangingPunct="0">
        <a:spcBef>
          <a:spcPct val="20000"/>
        </a:spcBef>
        <a:spcAft>
          <a:spcPct val="0"/>
        </a:spcAft>
        <a:buClr>
          <a:schemeClr val="bg2"/>
        </a:buClr>
        <a:buSzPct val="75000"/>
        <a:buFont typeface="Wingdings" pitchFamily="2" charset="2"/>
        <a:buChar char="n"/>
        <a:defRPr sz="3520">
          <a:solidFill>
            <a:schemeClr val="tx1"/>
          </a:solidFill>
          <a:latin typeface="+mn-lt"/>
          <a:ea typeface="ＭＳ Ｐゴシック" pitchFamily="-112" charset="-128"/>
          <a:cs typeface="ＭＳ Ｐゴシック" pitchFamily="-112" charset="-128"/>
        </a:defRPr>
      </a:lvl1pPr>
      <a:lvl2pPr marL="817245" indent="-314325" algn="l" rtl="0" eaLnBrk="0" fontAlgn="base" hangingPunct="0">
        <a:spcBef>
          <a:spcPct val="20000"/>
        </a:spcBef>
        <a:spcAft>
          <a:spcPct val="0"/>
        </a:spcAft>
        <a:buClr>
          <a:schemeClr val="accent2"/>
        </a:buClr>
        <a:buSzPct val="150000"/>
        <a:buChar char="•"/>
        <a:defRPr sz="3080">
          <a:solidFill>
            <a:schemeClr val="tx1"/>
          </a:solidFill>
          <a:latin typeface="+mn-lt"/>
          <a:ea typeface="ＭＳ Ｐゴシック" pitchFamily="-112" charset="-128"/>
        </a:defRPr>
      </a:lvl2pPr>
      <a:lvl3pPr marL="1257300" indent="-251460" algn="l" rtl="0" eaLnBrk="0" fontAlgn="base" hangingPunct="0">
        <a:spcBef>
          <a:spcPct val="20000"/>
        </a:spcBef>
        <a:spcAft>
          <a:spcPct val="0"/>
        </a:spcAft>
        <a:buClr>
          <a:schemeClr val="bg2"/>
        </a:buClr>
        <a:buSzPct val="65000"/>
        <a:buFont typeface="Wingdings" pitchFamily="2" charset="2"/>
        <a:buChar char="n"/>
        <a:defRPr sz="2640">
          <a:solidFill>
            <a:schemeClr val="tx1"/>
          </a:solidFill>
          <a:latin typeface="+mn-lt"/>
          <a:ea typeface="ＭＳ Ｐゴシック" pitchFamily="-112" charset="-128"/>
        </a:defRPr>
      </a:lvl3pPr>
      <a:lvl4pPr marL="1760220" indent="-251460" algn="l" rtl="0" eaLnBrk="0" fontAlgn="base" hangingPunct="0">
        <a:spcBef>
          <a:spcPct val="20000"/>
        </a:spcBef>
        <a:spcAft>
          <a:spcPct val="0"/>
        </a:spcAft>
        <a:buClr>
          <a:schemeClr val="accent2"/>
        </a:buClr>
        <a:buSzPct val="70000"/>
        <a:buFont typeface="Wingdings" pitchFamily="2" charset="2"/>
        <a:buChar char="¨"/>
        <a:defRPr sz="2200">
          <a:solidFill>
            <a:schemeClr val="tx1"/>
          </a:solidFill>
          <a:latin typeface="+mn-lt"/>
          <a:ea typeface="ＭＳ Ｐゴシック" pitchFamily="-112" charset="-128"/>
        </a:defRPr>
      </a:lvl4pPr>
      <a:lvl5pPr marL="2263140" indent="-251460" algn="l" rtl="0" eaLnBrk="0" fontAlgn="base" hangingPunct="0">
        <a:spcBef>
          <a:spcPct val="20000"/>
        </a:spcBef>
        <a:spcAft>
          <a:spcPct val="0"/>
        </a:spcAft>
        <a:buClr>
          <a:schemeClr val="bg2"/>
        </a:buClr>
        <a:buFont typeface="Wingdings" pitchFamily="2" charset="2"/>
        <a:buChar char="§"/>
        <a:defRPr sz="2200">
          <a:solidFill>
            <a:schemeClr val="tx1"/>
          </a:solidFill>
          <a:latin typeface="+mn-lt"/>
          <a:ea typeface="ＭＳ Ｐゴシック" pitchFamily="-112" charset="-128"/>
        </a:defRPr>
      </a:lvl5pPr>
      <a:lvl6pPr marL="2766060" indent="-251460" algn="l" rtl="0" fontAlgn="base">
        <a:spcBef>
          <a:spcPct val="20000"/>
        </a:spcBef>
        <a:spcAft>
          <a:spcPct val="0"/>
        </a:spcAft>
        <a:buClr>
          <a:schemeClr val="bg2"/>
        </a:buClr>
        <a:buFont typeface="Wingdings" pitchFamily="-112" charset="2"/>
        <a:buChar char="§"/>
        <a:defRPr sz="2200">
          <a:solidFill>
            <a:schemeClr val="tx1"/>
          </a:solidFill>
          <a:latin typeface="+mn-lt"/>
          <a:ea typeface="ＭＳ Ｐゴシック" pitchFamily="-112" charset="-128"/>
        </a:defRPr>
      </a:lvl6pPr>
      <a:lvl7pPr marL="3268980" indent="-251460" algn="l" rtl="0" fontAlgn="base">
        <a:spcBef>
          <a:spcPct val="20000"/>
        </a:spcBef>
        <a:spcAft>
          <a:spcPct val="0"/>
        </a:spcAft>
        <a:buClr>
          <a:schemeClr val="bg2"/>
        </a:buClr>
        <a:buFont typeface="Wingdings" pitchFamily="-112" charset="2"/>
        <a:buChar char="§"/>
        <a:defRPr sz="2200">
          <a:solidFill>
            <a:schemeClr val="tx1"/>
          </a:solidFill>
          <a:latin typeface="+mn-lt"/>
          <a:ea typeface="ＭＳ Ｐゴシック" pitchFamily="-112" charset="-128"/>
        </a:defRPr>
      </a:lvl7pPr>
      <a:lvl8pPr marL="3771900" indent="-251460" algn="l" rtl="0" fontAlgn="base">
        <a:spcBef>
          <a:spcPct val="20000"/>
        </a:spcBef>
        <a:spcAft>
          <a:spcPct val="0"/>
        </a:spcAft>
        <a:buClr>
          <a:schemeClr val="bg2"/>
        </a:buClr>
        <a:buFont typeface="Wingdings" pitchFamily="-112" charset="2"/>
        <a:buChar char="§"/>
        <a:defRPr sz="2200">
          <a:solidFill>
            <a:schemeClr val="tx1"/>
          </a:solidFill>
          <a:latin typeface="+mn-lt"/>
          <a:ea typeface="ＭＳ Ｐゴシック" pitchFamily="-112" charset="-128"/>
        </a:defRPr>
      </a:lvl8pPr>
      <a:lvl9pPr marL="4274820" indent="-251460" algn="l" rtl="0" fontAlgn="base">
        <a:spcBef>
          <a:spcPct val="20000"/>
        </a:spcBef>
        <a:spcAft>
          <a:spcPct val="0"/>
        </a:spcAft>
        <a:buClr>
          <a:schemeClr val="bg2"/>
        </a:buClr>
        <a:buFont typeface="Wingdings" pitchFamily="-112" charset="2"/>
        <a:buChar char="§"/>
        <a:defRPr sz="2200">
          <a:solidFill>
            <a:schemeClr val="tx1"/>
          </a:solidFill>
          <a:latin typeface="+mn-lt"/>
          <a:ea typeface="ＭＳ Ｐゴシック" pitchFamily="-112" charset="-128"/>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FEA01CC6-EDD9-394F-9663-794103637DE7}" type="datetimeFigureOut">
              <a:rPr lang="en-US" smtClean="0"/>
              <a:t>1/14/20</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E818C90F-1BD4-CC41-BF17-6DF6CBC31178}" type="slidenum">
              <a:rPr lang="en-US" smtClean="0"/>
              <a:t>‹#›</a:t>
            </a:fld>
            <a:endParaRPr lang="en-US"/>
          </a:p>
        </p:txBody>
      </p:sp>
    </p:spTree>
    <p:extLst>
      <p:ext uri="{BB962C8B-B14F-4D97-AF65-F5344CB8AC3E}">
        <p14:creationId xmlns:p14="http://schemas.microsoft.com/office/powerpoint/2010/main" val="347344741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www.nigms.nih.gov/" TargetMode="External"/><Relationship Id="rId13" Type="http://schemas.openxmlformats.org/officeDocument/2006/relationships/hyperlink" Target="http://www.cit.nih.gov/" TargetMode="External"/><Relationship Id="rId18" Type="http://schemas.openxmlformats.org/officeDocument/2006/relationships/hyperlink" Target="http://www.nia.nih.gov/" TargetMode="External"/><Relationship Id="rId26" Type="http://schemas.openxmlformats.org/officeDocument/2006/relationships/hyperlink" Target="http://www.niaid.nih.gov/" TargetMode="External"/><Relationship Id="rId3" Type="http://schemas.openxmlformats.org/officeDocument/2006/relationships/hyperlink" Target="http://www.niams.nih.gov/" TargetMode="External"/><Relationship Id="rId21" Type="http://schemas.openxmlformats.org/officeDocument/2006/relationships/hyperlink" Target="http://www.fic.nih.gov/" TargetMode="External"/><Relationship Id="rId7" Type="http://schemas.openxmlformats.org/officeDocument/2006/relationships/hyperlink" Target="http://www.nibib.nih.gov/" TargetMode="External"/><Relationship Id="rId12" Type="http://schemas.openxmlformats.org/officeDocument/2006/relationships/hyperlink" Target="http://www.nimh.nih.gov/" TargetMode="External"/><Relationship Id="rId17" Type="http://schemas.openxmlformats.org/officeDocument/2006/relationships/hyperlink" Target="http://www.csr.nih.gov/" TargetMode="External"/><Relationship Id="rId25" Type="http://schemas.openxmlformats.org/officeDocument/2006/relationships/hyperlink" Target="http://clinicalcenter.nih.gov/" TargetMode="External"/><Relationship Id="rId2" Type="http://schemas.openxmlformats.org/officeDocument/2006/relationships/hyperlink" Target="http://www.cancer.gov/" TargetMode="External"/><Relationship Id="rId16" Type="http://schemas.openxmlformats.org/officeDocument/2006/relationships/hyperlink" Target="http://www.nimhd.nih.gov/" TargetMode="External"/><Relationship Id="rId20" Type="http://schemas.openxmlformats.org/officeDocument/2006/relationships/hyperlink" Target="http://www.ninds.nih.gov/" TargetMode="External"/><Relationship Id="rId29" Type="http://schemas.openxmlformats.org/officeDocument/2006/relationships/hyperlink" Target="http://www.nih.gov/icd/od/" TargetMode="External"/><Relationship Id="rId1" Type="http://schemas.openxmlformats.org/officeDocument/2006/relationships/slideLayout" Target="../slideLayouts/slideLayout19.xml"/><Relationship Id="rId6" Type="http://schemas.openxmlformats.org/officeDocument/2006/relationships/hyperlink" Target="http://www.nei.nih.gov/" TargetMode="External"/><Relationship Id="rId11" Type="http://schemas.openxmlformats.org/officeDocument/2006/relationships/hyperlink" Target="http://www.nichd.nih.gov/" TargetMode="External"/><Relationship Id="rId24" Type="http://schemas.openxmlformats.org/officeDocument/2006/relationships/hyperlink" Target="http://www.ninr.nih.gov/" TargetMode="External"/><Relationship Id="rId5" Type="http://schemas.openxmlformats.org/officeDocument/2006/relationships/hyperlink" Target="http://nccam.nih.gov/" TargetMode="External"/><Relationship Id="rId15" Type="http://schemas.openxmlformats.org/officeDocument/2006/relationships/hyperlink" Target="http://www.nidcd.nih.gov/" TargetMode="External"/><Relationship Id="rId23" Type="http://schemas.openxmlformats.org/officeDocument/2006/relationships/hyperlink" Target="http://www.niddk.nih.gov/" TargetMode="External"/><Relationship Id="rId28" Type="http://schemas.openxmlformats.org/officeDocument/2006/relationships/hyperlink" Target="http://www.nlm.nih.gov/" TargetMode="External"/><Relationship Id="rId10" Type="http://schemas.openxmlformats.org/officeDocument/2006/relationships/hyperlink" Target="http://www.nhlbi.nih.gov/" TargetMode="External"/><Relationship Id="rId19" Type="http://schemas.openxmlformats.org/officeDocument/2006/relationships/hyperlink" Target="http://www.nidcr.nih.gov/" TargetMode="External"/><Relationship Id="rId4" Type="http://schemas.openxmlformats.org/officeDocument/2006/relationships/hyperlink" Target="http://www.niehs.nih.gov/" TargetMode="External"/><Relationship Id="rId9" Type="http://schemas.openxmlformats.org/officeDocument/2006/relationships/hyperlink" Target="http://ncats.nih.gov/" TargetMode="External"/><Relationship Id="rId14" Type="http://schemas.openxmlformats.org/officeDocument/2006/relationships/hyperlink" Target="http://www.genome.gov/" TargetMode="External"/><Relationship Id="rId22" Type="http://schemas.openxmlformats.org/officeDocument/2006/relationships/hyperlink" Target="http://www.niaaa.nih.gov/" TargetMode="External"/><Relationship Id="rId27" Type="http://schemas.openxmlformats.org/officeDocument/2006/relationships/hyperlink" Target="http://www.nida.nih.g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3.png"/><Relationship Id="rId21" Type="http://schemas.openxmlformats.org/officeDocument/2006/relationships/image" Target="../media/image35.png"/><Relationship Id="rId34" Type="http://schemas.openxmlformats.org/officeDocument/2006/relationships/image" Target="../media/image4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8" Type="http://schemas.openxmlformats.org/officeDocument/2006/relationships/image" Target="../media/image22.png"/><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grants.nih.gov/grants/new_investigators/index.htm"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grants.nih.gov/grants/funding/phs398/phs398.html" TargetMode="External"/><Relationship Id="rId2" Type="http://schemas.openxmlformats.org/officeDocument/2006/relationships/hyperlink" Target="http://www.grantcentral.com/workbook_nih_sf424_shortened.html" TargetMode="Externa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hyperlink" Target="http://grants.nih.gov/grants/oer.htm"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7DE3-9982-7742-9D80-DFA0DAE01FE1}"/>
              </a:ext>
            </a:extLst>
          </p:cNvPr>
          <p:cNvSpPr>
            <a:spLocks noGrp="1"/>
          </p:cNvSpPr>
          <p:nvPr>
            <p:ph type="title"/>
          </p:nvPr>
        </p:nvSpPr>
        <p:spPr>
          <a:xfrm>
            <a:off x="691515" y="413811"/>
            <a:ext cx="8675370" cy="1262590"/>
          </a:xfrm>
        </p:spPr>
        <p:txBody>
          <a:bodyPr>
            <a:normAutofit fontScale="90000"/>
          </a:bodyPr>
          <a:lstStyle/>
          <a:p>
            <a:pPr algn="ctr"/>
            <a:r>
              <a:rPr lang="en-US" sz="5400" b="1" spc="-5" dirty="0">
                <a:latin typeface="News Gothic MT"/>
                <a:cs typeface="News Gothic MT"/>
              </a:rPr>
              <a:t>NIH Grant Writing</a:t>
            </a:r>
            <a:br>
              <a:rPr lang="en-US" sz="5400" b="1" dirty="0">
                <a:latin typeface="News Gothic MT"/>
                <a:cs typeface="News Gothic MT"/>
              </a:rPr>
            </a:br>
            <a:br>
              <a:rPr lang="en-US" b="1" dirty="0"/>
            </a:br>
            <a:endParaRPr lang="en-US" b="1" dirty="0"/>
          </a:p>
        </p:txBody>
      </p:sp>
      <p:pic>
        <p:nvPicPr>
          <p:cNvPr id="6" name="Picture 5">
            <a:extLst>
              <a:ext uri="{FF2B5EF4-FFF2-40B4-BE49-F238E27FC236}">
                <a16:creationId xmlns:a16="http://schemas.microsoft.com/office/drawing/2014/main" id="{93933709-9B97-0043-A069-0697A883EBA2}"/>
              </a:ext>
            </a:extLst>
          </p:cNvPr>
          <p:cNvPicPr>
            <a:picLocks noChangeAspect="1"/>
          </p:cNvPicPr>
          <p:nvPr/>
        </p:nvPicPr>
        <p:blipFill>
          <a:blip r:embed="rId2"/>
          <a:stretch>
            <a:fillRect/>
          </a:stretch>
        </p:blipFill>
        <p:spPr>
          <a:xfrm>
            <a:off x="2971800" y="838200"/>
            <a:ext cx="5358133" cy="5489368"/>
          </a:xfrm>
          <a:prstGeom prst="rect">
            <a:avLst/>
          </a:prstGeom>
        </p:spPr>
      </p:pic>
      <p:sp>
        <p:nvSpPr>
          <p:cNvPr id="10" name="TextBox 9">
            <a:extLst>
              <a:ext uri="{FF2B5EF4-FFF2-40B4-BE49-F238E27FC236}">
                <a16:creationId xmlns:a16="http://schemas.microsoft.com/office/drawing/2014/main" id="{D0729B81-5EBA-3548-85A6-4FA722A85C69}"/>
              </a:ext>
            </a:extLst>
          </p:cNvPr>
          <p:cNvSpPr txBox="1"/>
          <p:nvPr/>
        </p:nvSpPr>
        <p:spPr>
          <a:xfrm>
            <a:off x="2971800" y="6368117"/>
            <a:ext cx="5358133" cy="1200329"/>
          </a:xfrm>
          <a:prstGeom prst="rect">
            <a:avLst/>
          </a:prstGeom>
          <a:noFill/>
        </p:spPr>
        <p:txBody>
          <a:bodyPr wrap="none" rtlCol="0">
            <a:spAutoFit/>
          </a:bodyPr>
          <a:lstStyle/>
          <a:p>
            <a:pPr algn="ctr"/>
            <a:r>
              <a:rPr lang="en-US" b="1" dirty="0"/>
              <a:t>Frank McCormack</a:t>
            </a:r>
          </a:p>
          <a:p>
            <a:pPr algn="ctr"/>
            <a:r>
              <a:rPr lang="en-US" dirty="0"/>
              <a:t>Taylor Professor and Director</a:t>
            </a:r>
          </a:p>
          <a:p>
            <a:pPr algn="ctr"/>
            <a:r>
              <a:rPr lang="en-US" dirty="0"/>
              <a:t>Division of Pulmonary, Critical Care and Sleep Medicine</a:t>
            </a:r>
          </a:p>
          <a:p>
            <a:pPr algn="ctr"/>
            <a:r>
              <a:rPr lang="en-US" dirty="0"/>
              <a:t>University of Cincinnati</a:t>
            </a:r>
          </a:p>
        </p:txBody>
      </p:sp>
      <p:sp>
        <p:nvSpPr>
          <p:cNvPr id="11" name="TextBox 10">
            <a:extLst>
              <a:ext uri="{FF2B5EF4-FFF2-40B4-BE49-F238E27FC236}">
                <a16:creationId xmlns:a16="http://schemas.microsoft.com/office/drawing/2014/main" id="{BD92D1BE-AA57-7242-9F1A-23D798D2DA5E}"/>
              </a:ext>
            </a:extLst>
          </p:cNvPr>
          <p:cNvSpPr txBox="1"/>
          <p:nvPr/>
        </p:nvSpPr>
        <p:spPr>
          <a:xfrm>
            <a:off x="609600" y="7315200"/>
            <a:ext cx="1774397" cy="369332"/>
          </a:xfrm>
          <a:prstGeom prst="rect">
            <a:avLst/>
          </a:prstGeom>
          <a:noFill/>
        </p:spPr>
        <p:txBody>
          <a:bodyPr wrap="none" rtlCol="0">
            <a:spAutoFit/>
          </a:bodyPr>
          <a:lstStyle/>
          <a:p>
            <a:r>
              <a:rPr lang="en-US" dirty="0"/>
              <a:t>January 14, 2020</a:t>
            </a:r>
          </a:p>
        </p:txBody>
      </p:sp>
    </p:spTree>
    <p:extLst>
      <p:ext uri="{BB962C8B-B14F-4D97-AF65-F5344CB8AC3E}">
        <p14:creationId xmlns:p14="http://schemas.microsoft.com/office/powerpoint/2010/main" val="1389518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915400" cy="1415772"/>
          </a:xfrm>
        </p:spPr>
        <p:txBody>
          <a:bodyPr/>
          <a:lstStyle/>
          <a:p>
            <a:pPr algn="ctr"/>
            <a:r>
              <a:rPr lang="en-US" b="1" dirty="0">
                <a:solidFill>
                  <a:schemeClr val="tx1"/>
                </a:solidFill>
              </a:rPr>
              <a:t>Recommendations:</a:t>
            </a:r>
            <a:br>
              <a:rPr lang="en-US" b="1" dirty="0">
                <a:solidFill>
                  <a:schemeClr val="tx1"/>
                </a:solidFill>
              </a:rPr>
            </a:br>
            <a:r>
              <a:rPr lang="en-US" b="1" dirty="0">
                <a:solidFill>
                  <a:schemeClr val="tx1"/>
                </a:solidFill>
              </a:rPr>
              <a:t>A successful  career in science</a:t>
            </a:r>
          </a:p>
        </p:txBody>
      </p:sp>
      <p:sp>
        <p:nvSpPr>
          <p:cNvPr id="3" name="Text Placeholder 2"/>
          <p:cNvSpPr>
            <a:spLocks noGrp="1"/>
          </p:cNvSpPr>
          <p:nvPr>
            <p:ph type="body" idx="1"/>
          </p:nvPr>
        </p:nvSpPr>
        <p:spPr>
          <a:xfrm>
            <a:off x="228600" y="2109247"/>
            <a:ext cx="9448800" cy="5878532"/>
          </a:xfrm>
        </p:spPr>
        <p:txBody>
          <a:bodyPr/>
          <a:lstStyle/>
          <a:p>
            <a:pPr marL="342900" indent="-342900">
              <a:buFont typeface="Arial" charset="0"/>
              <a:buChar char="•"/>
            </a:pPr>
            <a:r>
              <a:rPr lang="en-US" sz="2800" dirty="0">
                <a:solidFill>
                  <a:schemeClr val="tx1"/>
                </a:solidFill>
              </a:rPr>
              <a:t>Find a mentor with the capacity to be professionally generous and promote you selflessly</a:t>
            </a:r>
          </a:p>
          <a:p>
            <a:pPr marL="342900" indent="-342900">
              <a:buFont typeface="Arial" charset="0"/>
              <a:buChar char="•"/>
            </a:pPr>
            <a:r>
              <a:rPr lang="en-US" sz="2800" dirty="0">
                <a:solidFill>
                  <a:schemeClr val="tx1"/>
                </a:solidFill>
              </a:rPr>
              <a:t>Ask questions that matter</a:t>
            </a:r>
          </a:p>
          <a:p>
            <a:pPr marL="342900" indent="-342900">
              <a:buFont typeface="Arial" charset="0"/>
              <a:buChar char="•"/>
            </a:pPr>
            <a:r>
              <a:rPr lang="en-US" sz="2800" dirty="0">
                <a:solidFill>
                  <a:schemeClr val="tx1"/>
                </a:solidFill>
              </a:rPr>
              <a:t>Be patient, persistent, resilient</a:t>
            </a:r>
          </a:p>
          <a:p>
            <a:pPr marL="342900" indent="-342900">
              <a:buFont typeface="Arial" charset="0"/>
              <a:buChar char="•"/>
            </a:pPr>
            <a:r>
              <a:rPr lang="en-US" sz="2800" dirty="0">
                <a:solidFill>
                  <a:schemeClr val="tx1"/>
                </a:solidFill>
              </a:rPr>
              <a:t>Be generous with reagents, models, ideas</a:t>
            </a:r>
          </a:p>
          <a:p>
            <a:pPr marL="342900" indent="-342900">
              <a:buFont typeface="Arial" charset="0"/>
              <a:buChar char="•"/>
            </a:pPr>
            <a:r>
              <a:rPr lang="en-US" sz="2800" dirty="0">
                <a:solidFill>
                  <a:schemeClr val="tx1"/>
                </a:solidFill>
              </a:rPr>
              <a:t>Collaborate widely</a:t>
            </a:r>
          </a:p>
          <a:p>
            <a:pPr marL="342900" indent="-342900">
              <a:buFont typeface="Arial" charset="0"/>
              <a:buChar char="•"/>
            </a:pPr>
            <a:r>
              <a:rPr lang="en-US" sz="2800" dirty="0">
                <a:solidFill>
                  <a:schemeClr val="tx1"/>
                </a:solidFill>
              </a:rPr>
              <a:t>Find group members that not only help you but extend you</a:t>
            </a:r>
          </a:p>
          <a:p>
            <a:pPr marL="342900" indent="-342900">
              <a:buFont typeface="Arial" charset="0"/>
              <a:buChar char="•"/>
            </a:pPr>
            <a:r>
              <a:rPr lang="en-US" sz="2800" dirty="0">
                <a:solidFill>
                  <a:schemeClr val="tx1"/>
                </a:solidFill>
              </a:rPr>
              <a:t>Diversify-don</a:t>
            </a:r>
            <a:r>
              <a:rPr lang="mr-IN" sz="2800" dirty="0">
                <a:solidFill>
                  <a:schemeClr val="tx1"/>
                </a:solidFill>
              </a:rPr>
              <a:t>’</a:t>
            </a:r>
            <a:r>
              <a:rPr lang="en-US" sz="2800" dirty="0">
                <a:solidFill>
                  <a:schemeClr val="tx1"/>
                </a:solidFill>
              </a:rPr>
              <a:t>t put all eggs in one basket</a:t>
            </a:r>
          </a:p>
          <a:p>
            <a:pPr marL="800100" lvl="1" indent="-342900">
              <a:buFont typeface="Arial" charset="0"/>
              <a:buChar char="•"/>
            </a:pPr>
            <a:r>
              <a:rPr lang="en-US" sz="2000" dirty="0">
                <a:solidFill>
                  <a:schemeClr val="tx1"/>
                </a:solidFill>
              </a:rPr>
              <a:t>Our group has grants for trials and grants for laboratory work and grants that encompass both</a:t>
            </a:r>
          </a:p>
          <a:p>
            <a:pPr marL="800100" lvl="1" indent="-342900">
              <a:buFont typeface="Arial" charset="0"/>
              <a:buChar char="•"/>
            </a:pPr>
            <a:r>
              <a:rPr lang="en-US" sz="2000" dirty="0">
                <a:solidFill>
                  <a:schemeClr val="tx1"/>
                </a:solidFill>
              </a:rPr>
              <a:t>Our group has small amounts of support on other grants. </a:t>
            </a:r>
          </a:p>
          <a:p>
            <a:pPr marL="342900" indent="-342900">
              <a:buFont typeface="Arial" charset="0"/>
              <a:buChar char="•"/>
            </a:pPr>
            <a:endParaRPr lang="en-US" dirty="0">
              <a:solidFill>
                <a:schemeClr val="tx1"/>
              </a:solidFill>
            </a:endParaRPr>
          </a:p>
          <a:p>
            <a:endParaRPr lang="en-US" dirty="0"/>
          </a:p>
          <a:p>
            <a:endParaRPr lang="en-US" dirty="0"/>
          </a:p>
        </p:txBody>
      </p:sp>
    </p:spTree>
    <p:extLst>
      <p:ext uri="{BB962C8B-B14F-4D97-AF65-F5344CB8AC3E}">
        <p14:creationId xmlns:p14="http://schemas.microsoft.com/office/powerpoint/2010/main" val="141393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38711"/>
            <a:ext cx="9448800" cy="1846659"/>
          </a:xfrm>
        </p:spPr>
        <p:txBody>
          <a:bodyPr/>
          <a:lstStyle/>
          <a:p>
            <a:pPr algn="ctr"/>
            <a:r>
              <a:rPr lang="en-US" sz="4000" b="1" dirty="0">
                <a:solidFill>
                  <a:schemeClr val="tx1"/>
                </a:solidFill>
              </a:rPr>
              <a:t>The most important recommendation for a career in science:</a:t>
            </a:r>
            <a:br>
              <a:rPr lang="en-US" sz="4000" b="1" dirty="0">
                <a:solidFill>
                  <a:schemeClr val="tx1"/>
                </a:solidFill>
              </a:rPr>
            </a:br>
            <a:r>
              <a:rPr lang="en-US" sz="4000" b="1" dirty="0">
                <a:solidFill>
                  <a:schemeClr val="tx1"/>
                </a:solidFill>
              </a:rPr>
              <a:t>Be persistent</a:t>
            </a:r>
          </a:p>
        </p:txBody>
      </p:sp>
      <p:sp>
        <p:nvSpPr>
          <p:cNvPr id="3" name="Text Placeholder 2"/>
          <p:cNvSpPr>
            <a:spLocks noGrp="1"/>
          </p:cNvSpPr>
          <p:nvPr>
            <p:ph type="body" idx="1"/>
          </p:nvPr>
        </p:nvSpPr>
        <p:spPr>
          <a:xfrm>
            <a:off x="304799" y="2109247"/>
            <a:ext cx="9448799" cy="2585323"/>
          </a:xfrm>
        </p:spPr>
        <p:txBody>
          <a:bodyPr/>
          <a:lstStyle/>
          <a:p>
            <a:r>
              <a:rPr lang="en-US" dirty="0">
                <a:solidFill>
                  <a:schemeClr val="tx1"/>
                </a:solidFill>
              </a:rPr>
              <a:t>Nothing in this world can take the place of persistence. Talent will not: nothing is more common than unsuccessful men with talent. Genius will not; unrewarded genius is almost a proverb. Education will not: the world is full of educated derelicts. Persistence and determination alone are omnipotent.</a:t>
            </a:r>
            <a:br>
              <a:rPr lang="en-US" dirty="0">
                <a:solidFill>
                  <a:schemeClr val="tx1"/>
                </a:solidFill>
              </a:rPr>
            </a:br>
            <a:endParaRPr lang="en-US" dirty="0">
              <a:solidFill>
                <a:schemeClr val="tx1"/>
              </a:solidFill>
            </a:endParaRPr>
          </a:p>
          <a:p>
            <a:endParaRPr lang="en-US" dirty="0"/>
          </a:p>
        </p:txBody>
      </p:sp>
      <p:sp>
        <p:nvSpPr>
          <p:cNvPr id="4" name="TextBox 3"/>
          <p:cNvSpPr txBox="1"/>
          <p:nvPr/>
        </p:nvSpPr>
        <p:spPr>
          <a:xfrm>
            <a:off x="6248400" y="5334000"/>
            <a:ext cx="1620700" cy="369332"/>
          </a:xfrm>
          <a:prstGeom prst="rect">
            <a:avLst/>
          </a:prstGeom>
          <a:noFill/>
        </p:spPr>
        <p:txBody>
          <a:bodyPr wrap="none" rtlCol="0">
            <a:spAutoFit/>
          </a:bodyPr>
          <a:lstStyle/>
          <a:p>
            <a:r>
              <a:rPr lang="en-US" dirty="0"/>
              <a:t>Calvin Coolidge</a:t>
            </a:r>
          </a:p>
        </p:txBody>
      </p:sp>
      <p:pic>
        <p:nvPicPr>
          <p:cNvPr id="1025" name="Picture 1" descr="https://i0.wp.com/beinglibertarian.com/wp-content/uploads/2016/01/keep-cool-with-coolidge-sign-1924-campaign.jpg?fit=1038%2C522&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43905"/>
            <a:ext cx="5008756" cy="251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912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6844823" cy="707886"/>
          </a:xfrm>
        </p:spPr>
        <p:txBody>
          <a:bodyPr/>
          <a:lstStyle/>
          <a:p>
            <a:r>
              <a:rPr lang="en-US" b="1" dirty="0">
                <a:solidFill>
                  <a:schemeClr val="tx1"/>
                </a:solidFill>
              </a:rPr>
              <a:t>Our last two RO1’s</a:t>
            </a:r>
          </a:p>
        </p:txBody>
      </p:sp>
      <p:sp>
        <p:nvSpPr>
          <p:cNvPr id="3" name="Text Placeholder 2"/>
          <p:cNvSpPr>
            <a:spLocks noGrp="1"/>
          </p:cNvSpPr>
          <p:nvPr>
            <p:ph type="body" idx="1"/>
          </p:nvPr>
        </p:nvSpPr>
        <p:spPr>
          <a:xfrm>
            <a:off x="196755" y="2514600"/>
            <a:ext cx="8827770" cy="2215991"/>
          </a:xfrm>
        </p:spPr>
        <p:txBody>
          <a:bodyPr/>
          <a:lstStyle/>
          <a:p>
            <a:r>
              <a:rPr lang="en-US" b="1" dirty="0">
                <a:solidFill>
                  <a:schemeClr val="tx1"/>
                </a:solidFill>
              </a:rPr>
              <a:t>Influenza grant</a:t>
            </a:r>
          </a:p>
          <a:p>
            <a:r>
              <a:rPr lang="en-US" dirty="0">
                <a:solidFill>
                  <a:schemeClr val="tx1"/>
                </a:solidFill>
              </a:rPr>
              <a:t>VA Merit submission #1 	Jan 2015		58.9</a:t>
            </a:r>
            <a:r>
              <a:rPr lang="en-US" baseline="30000" dirty="0">
                <a:solidFill>
                  <a:schemeClr val="tx1"/>
                </a:solidFill>
              </a:rPr>
              <a:t>th</a:t>
            </a:r>
            <a:r>
              <a:rPr lang="en-US" dirty="0">
                <a:solidFill>
                  <a:schemeClr val="tx1"/>
                </a:solidFill>
              </a:rPr>
              <a:t> percentile</a:t>
            </a:r>
          </a:p>
          <a:p>
            <a:r>
              <a:rPr lang="en-US" dirty="0">
                <a:solidFill>
                  <a:schemeClr val="tx1"/>
                </a:solidFill>
              </a:rPr>
              <a:t>VA Merit submission #2 	June 2015		58.5</a:t>
            </a:r>
            <a:r>
              <a:rPr lang="en-US" baseline="30000" dirty="0">
                <a:solidFill>
                  <a:schemeClr val="tx1"/>
                </a:solidFill>
              </a:rPr>
              <a:t>th</a:t>
            </a:r>
            <a:r>
              <a:rPr lang="en-US" dirty="0">
                <a:solidFill>
                  <a:schemeClr val="tx1"/>
                </a:solidFill>
              </a:rPr>
              <a:t> percentile</a:t>
            </a:r>
          </a:p>
          <a:p>
            <a:r>
              <a:rPr lang="en-US" dirty="0">
                <a:solidFill>
                  <a:schemeClr val="tx1"/>
                </a:solidFill>
              </a:rPr>
              <a:t>VA Merit submission #3	March 2017		33.3</a:t>
            </a:r>
            <a:r>
              <a:rPr lang="en-US" sz="2800" baseline="30000" dirty="0">
                <a:solidFill>
                  <a:schemeClr val="tx1"/>
                </a:solidFill>
              </a:rPr>
              <a:t>th</a:t>
            </a:r>
            <a:r>
              <a:rPr lang="en-US" baseline="30000" dirty="0">
                <a:solidFill>
                  <a:schemeClr val="tx1"/>
                </a:solidFill>
              </a:rPr>
              <a:t> </a:t>
            </a:r>
            <a:r>
              <a:rPr lang="en-US" dirty="0">
                <a:solidFill>
                  <a:schemeClr val="tx1"/>
                </a:solidFill>
              </a:rPr>
              <a:t>percentile</a:t>
            </a:r>
          </a:p>
          <a:p>
            <a:r>
              <a:rPr lang="en-US" dirty="0">
                <a:solidFill>
                  <a:schemeClr val="tx1"/>
                </a:solidFill>
              </a:rPr>
              <a:t>RO1 submission #1 	Feb 2016		Triaged</a:t>
            </a:r>
          </a:p>
          <a:p>
            <a:r>
              <a:rPr lang="en-US" dirty="0">
                <a:solidFill>
                  <a:schemeClr val="tx1"/>
                </a:solidFill>
              </a:rPr>
              <a:t>RO1 submission #2	March 2017		5th percentile</a:t>
            </a:r>
          </a:p>
        </p:txBody>
      </p:sp>
      <p:sp>
        <p:nvSpPr>
          <p:cNvPr id="4" name="Text Placeholder 2"/>
          <p:cNvSpPr txBox="1">
            <a:spLocks/>
          </p:cNvSpPr>
          <p:nvPr/>
        </p:nvSpPr>
        <p:spPr>
          <a:xfrm>
            <a:off x="228600" y="1524000"/>
            <a:ext cx="8827770" cy="738664"/>
          </a:xfrm>
          <a:prstGeom prst="rect">
            <a:avLst/>
          </a:prstGeom>
        </p:spPr>
        <p:txBody>
          <a:bodyPr wrap="square" lIns="0" tIns="0" rIns="0" bIns="0">
            <a:spAutoFit/>
          </a:bodyPr>
          <a:lstStyle>
            <a:lvl1pPr marL="0">
              <a:defRPr sz="2400" b="0" i="0">
                <a:solidFill>
                  <a:srgbClr val="6C6C6C"/>
                </a:solidFill>
                <a:latin typeface="News Gothic MT"/>
                <a:ea typeface="+mn-ea"/>
                <a:cs typeface="News Gothic MT"/>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1" kern="0" dirty="0">
                <a:solidFill>
                  <a:schemeClr val="tx1"/>
                </a:solidFill>
              </a:rPr>
              <a:t>Alveolar </a:t>
            </a:r>
            <a:r>
              <a:rPr lang="en-US" b="1" kern="0" dirty="0" err="1">
                <a:solidFill>
                  <a:schemeClr val="tx1"/>
                </a:solidFill>
              </a:rPr>
              <a:t>microlithiasis</a:t>
            </a:r>
            <a:r>
              <a:rPr lang="en-US" b="1" kern="0" dirty="0">
                <a:solidFill>
                  <a:schemeClr val="tx1"/>
                </a:solidFill>
              </a:rPr>
              <a:t> grant</a:t>
            </a:r>
          </a:p>
          <a:p>
            <a:r>
              <a:rPr lang="en-US" kern="0" dirty="0">
                <a:solidFill>
                  <a:schemeClr val="tx1"/>
                </a:solidFill>
              </a:rPr>
              <a:t>RO1 submission #2	June 2014		6th percentile</a:t>
            </a:r>
          </a:p>
        </p:txBody>
      </p:sp>
    </p:spTree>
    <p:extLst>
      <p:ext uri="{BB962C8B-B14F-4D97-AF65-F5344CB8AC3E}">
        <p14:creationId xmlns:p14="http://schemas.microsoft.com/office/powerpoint/2010/main" val="212068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6DA5-0884-DE43-9393-E95BDC3C7A98}"/>
              </a:ext>
            </a:extLst>
          </p:cNvPr>
          <p:cNvSpPr>
            <a:spLocks noGrp="1"/>
          </p:cNvSpPr>
          <p:nvPr>
            <p:ph type="title"/>
          </p:nvPr>
        </p:nvSpPr>
        <p:spPr>
          <a:xfrm>
            <a:off x="1157609" y="304800"/>
            <a:ext cx="7543800" cy="2047849"/>
          </a:xfrm>
        </p:spPr>
        <p:txBody>
          <a:bodyPr/>
          <a:lstStyle/>
          <a:p>
            <a:r>
              <a:rPr lang="en-US" sz="4000" b="1" dirty="0">
                <a:solidFill>
                  <a:schemeClr val="tx1"/>
                </a:solidFill>
                <a:latin typeface="+mn-lt"/>
              </a:rPr>
              <a:t>Grants submitted by Arun Jose, MD</a:t>
            </a:r>
            <a:br>
              <a:rPr lang="en-US" sz="4000" b="1" dirty="0">
                <a:solidFill>
                  <a:schemeClr val="tx1"/>
                </a:solidFill>
                <a:latin typeface="+mn-lt"/>
              </a:rPr>
            </a:br>
            <a:r>
              <a:rPr lang="en-US" sz="4000" b="1" dirty="0">
                <a:solidFill>
                  <a:schemeClr val="tx1"/>
                </a:solidFill>
                <a:latin typeface="+mn-lt"/>
              </a:rPr>
              <a:t>IMSTAR Fellow, hired summer 2018 </a:t>
            </a:r>
          </a:p>
        </p:txBody>
      </p:sp>
      <p:sp>
        <p:nvSpPr>
          <p:cNvPr id="3" name="Content Placeholder 2">
            <a:extLst>
              <a:ext uri="{FF2B5EF4-FFF2-40B4-BE49-F238E27FC236}">
                <a16:creationId xmlns:a16="http://schemas.microsoft.com/office/drawing/2014/main" id="{8474BA81-C6DF-E847-97ED-67E29B60B324}"/>
              </a:ext>
            </a:extLst>
          </p:cNvPr>
          <p:cNvSpPr>
            <a:spLocks noGrp="1"/>
          </p:cNvSpPr>
          <p:nvPr>
            <p:ph idx="1"/>
          </p:nvPr>
        </p:nvSpPr>
        <p:spPr>
          <a:xfrm>
            <a:off x="152400" y="2247279"/>
            <a:ext cx="4777109" cy="3848721"/>
          </a:xfrm>
        </p:spPr>
        <p:txBody>
          <a:bodyPr>
            <a:noAutofit/>
          </a:bodyPr>
          <a:lstStyle/>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UC CCTST KL-2 (8/2018) – </a:t>
            </a:r>
            <a:r>
              <a:rPr lang="en-US" sz="1320" b="1" kern="1200" dirty="0">
                <a:solidFill>
                  <a:srgbClr val="FF0000"/>
                </a:solidFill>
                <a:latin typeface="Calibri" panose="020F0502020204030204" pitchFamily="34" charset="0"/>
                <a:cs typeface="+mn-cs"/>
              </a:rPr>
              <a:t>Declined LOI</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Chest 2018 Travel Grant (8/2018) – </a:t>
            </a:r>
            <a:r>
              <a:rPr lang="en-US" sz="1320" b="1" kern="1200" dirty="0">
                <a:solidFill>
                  <a:srgbClr val="00B050"/>
                </a:solidFill>
                <a:latin typeface="Calibri" panose="020F0502020204030204" pitchFamily="34" charset="0"/>
                <a:cs typeface="+mn-cs"/>
              </a:rPr>
              <a:t>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UC Junior Faculty Pilot (11/2018) – </a:t>
            </a:r>
            <a:r>
              <a:rPr lang="en-US" sz="1320" b="1" kern="1200" dirty="0">
                <a:solidFill>
                  <a:srgbClr val="FF0000"/>
                </a:solidFill>
                <a:latin typeface="Calibri" panose="020F0502020204030204" pitchFamily="34" charset="0"/>
                <a:cs typeface="+mn-cs"/>
              </a:rPr>
              <a:t>not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SRC </a:t>
            </a:r>
            <a:r>
              <a:rPr lang="en-US" sz="1320" kern="1200" dirty="0" err="1">
                <a:solidFill>
                  <a:srgbClr val="000000"/>
                </a:solidFill>
                <a:latin typeface="Calibri" panose="020F0502020204030204" pitchFamily="34" charset="0"/>
                <a:cs typeface="+mn-cs"/>
              </a:rPr>
              <a:t>CReFF</a:t>
            </a:r>
            <a:r>
              <a:rPr lang="en-US" sz="1320" kern="1200" dirty="0">
                <a:solidFill>
                  <a:srgbClr val="000000"/>
                </a:solidFill>
                <a:latin typeface="Calibri" panose="020F0502020204030204" pitchFamily="34" charset="0"/>
                <a:cs typeface="+mn-cs"/>
              </a:rPr>
              <a:t> Junior Faculty Pilot Program (11/2018) – </a:t>
            </a:r>
            <a:r>
              <a:rPr lang="en-US" sz="1320" b="1" kern="1200" dirty="0">
                <a:solidFill>
                  <a:srgbClr val="00B050"/>
                </a:solidFill>
                <a:latin typeface="Calibri" panose="020F0502020204030204" pitchFamily="34" charset="0"/>
                <a:cs typeface="+mn-cs"/>
              </a:rPr>
              <a:t>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ARS Trainee Grant (12/2018) –</a:t>
            </a:r>
            <a:r>
              <a:rPr lang="en-US" sz="1320" b="1" kern="1200" dirty="0">
                <a:solidFill>
                  <a:srgbClr val="FF0000"/>
                </a:solidFill>
                <a:latin typeface="Calibri" panose="020F0502020204030204" pitchFamily="34" charset="0"/>
                <a:cs typeface="+mn-cs"/>
              </a:rPr>
              <a:t> not awarded</a:t>
            </a:r>
          </a:p>
          <a:p>
            <a:pPr marL="228600" indent="-228600" algn="l" rtl="0">
              <a:lnSpc>
                <a:spcPct val="90000"/>
              </a:lnSpc>
              <a:spcBef>
                <a:spcPts val="1000"/>
              </a:spcBef>
              <a:buSzPts val="1600"/>
              <a:buFont typeface="Arial" panose="020B0604020202020204" pitchFamily="34" charset="0"/>
              <a:buChar char="•"/>
            </a:pPr>
            <a:r>
              <a:rPr lang="en-US" sz="1320" kern="1200" dirty="0" err="1">
                <a:solidFill>
                  <a:srgbClr val="000000"/>
                </a:solidFill>
                <a:latin typeface="Calibri" panose="020F0502020204030204" pitchFamily="34" charset="0"/>
                <a:cs typeface="+mn-cs"/>
              </a:rPr>
              <a:t>Entelligence</a:t>
            </a:r>
            <a:r>
              <a:rPr lang="en-US" sz="1320" kern="1200" dirty="0">
                <a:solidFill>
                  <a:srgbClr val="000000"/>
                </a:solidFill>
                <a:latin typeface="Calibri" panose="020F0502020204030204" pitchFamily="34" charset="0"/>
                <a:cs typeface="+mn-cs"/>
              </a:rPr>
              <a:t> Young Investigator (2/2019) – </a:t>
            </a:r>
            <a:r>
              <a:rPr lang="en-US" sz="1320" b="1" kern="1200" dirty="0">
                <a:solidFill>
                  <a:srgbClr val="FF0000"/>
                </a:solidFill>
                <a:latin typeface="Calibri" panose="020F0502020204030204" pitchFamily="34" charset="0"/>
                <a:cs typeface="+mn-cs"/>
              </a:rPr>
              <a:t>not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VA CDA-2 (4/2019) – </a:t>
            </a:r>
            <a:r>
              <a:rPr lang="en-US" sz="1320" b="1" kern="1200" dirty="0">
                <a:solidFill>
                  <a:srgbClr val="FF0000"/>
                </a:solidFill>
                <a:latin typeface="Calibri" panose="020F0502020204030204" pitchFamily="34" charset="0"/>
                <a:cs typeface="+mn-cs"/>
              </a:rPr>
              <a:t>Declined LOI</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CHEST Foundation PAH Grant (4/2019) – </a:t>
            </a:r>
            <a:r>
              <a:rPr lang="en-US" sz="1320" b="1" kern="1200" dirty="0">
                <a:solidFill>
                  <a:srgbClr val="FF0000"/>
                </a:solidFill>
                <a:latin typeface="Calibri" panose="020F0502020204030204" pitchFamily="34" charset="0"/>
                <a:cs typeface="+mn-cs"/>
              </a:rPr>
              <a:t>not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UC Rehn Research Grant (5/2019) –</a:t>
            </a:r>
            <a:r>
              <a:rPr lang="en-US" sz="1320" b="1" kern="1200" dirty="0">
                <a:solidFill>
                  <a:srgbClr val="FF0000"/>
                </a:solidFill>
                <a:latin typeface="Calibri" panose="020F0502020204030204" pitchFamily="34" charset="0"/>
                <a:cs typeface="+mn-cs"/>
              </a:rPr>
              <a:t> not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DOIM Travel Grant (5/2019) – </a:t>
            </a:r>
            <a:r>
              <a:rPr lang="en-US" sz="1320" b="1" kern="1200" dirty="0">
                <a:solidFill>
                  <a:srgbClr val="FF0000"/>
                </a:solidFill>
                <a:latin typeface="Calibri" panose="020F0502020204030204" pitchFamily="34" charset="0"/>
                <a:cs typeface="+mn-cs"/>
              </a:rPr>
              <a:t>not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Team PH Research Grant (5/2019) – </a:t>
            </a:r>
            <a:r>
              <a:rPr lang="en-US" sz="1320" b="1" kern="1200" dirty="0">
                <a:solidFill>
                  <a:srgbClr val="FF0000"/>
                </a:solidFill>
                <a:latin typeface="Calibri" panose="020F0502020204030204" pitchFamily="34" charset="0"/>
                <a:cs typeface="+mn-cs"/>
              </a:rPr>
              <a:t>not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United Therapeutics Sponsored Study (5/2019) –</a:t>
            </a:r>
            <a:r>
              <a:rPr lang="en-US" sz="1320" kern="1200" dirty="0">
                <a:solidFill>
                  <a:srgbClr val="00B050"/>
                </a:solidFill>
                <a:latin typeface="Calibri" panose="020F0502020204030204" pitchFamily="34" charset="0"/>
                <a:cs typeface="+mn-cs"/>
              </a:rPr>
              <a:t> Awarded</a:t>
            </a:r>
          </a:p>
          <a:p>
            <a:pPr marL="228600" indent="-228600" algn="l" rtl="0">
              <a:lnSpc>
                <a:spcPct val="90000"/>
              </a:lnSpc>
              <a:spcBef>
                <a:spcPts val="1000"/>
              </a:spcBef>
              <a:buSzPts val="1600"/>
              <a:buFont typeface="Arial" panose="020B0604020202020204" pitchFamily="34" charset="0"/>
              <a:buChar char="•"/>
            </a:pPr>
            <a:r>
              <a:rPr lang="en-US" sz="1320" kern="1200" dirty="0">
                <a:solidFill>
                  <a:srgbClr val="000000"/>
                </a:solidFill>
                <a:latin typeface="Calibri" panose="020F0502020204030204" pitchFamily="34" charset="0"/>
                <a:cs typeface="+mn-cs"/>
              </a:rPr>
              <a:t>PHAB Bayer Young Investigator (7/2019) – </a:t>
            </a:r>
            <a:r>
              <a:rPr lang="en-US" sz="1320" b="1" kern="1200" dirty="0">
                <a:solidFill>
                  <a:srgbClr val="FF0000"/>
                </a:solidFill>
                <a:latin typeface="Calibri" panose="020F0502020204030204" pitchFamily="34" charset="0"/>
                <a:cs typeface="+mn-cs"/>
              </a:rPr>
              <a:t>Declined LOI </a:t>
            </a:r>
          </a:p>
        </p:txBody>
      </p:sp>
      <p:sp>
        <p:nvSpPr>
          <p:cNvPr id="6" name="Content Placeholder 2">
            <a:extLst>
              <a:ext uri="{FF2B5EF4-FFF2-40B4-BE49-F238E27FC236}">
                <a16:creationId xmlns:a16="http://schemas.microsoft.com/office/drawing/2014/main" id="{B146D536-354B-754D-AC6F-7991517F4CE8}"/>
              </a:ext>
            </a:extLst>
          </p:cNvPr>
          <p:cNvSpPr txBox="1">
            <a:spLocks/>
          </p:cNvSpPr>
          <p:nvPr/>
        </p:nvSpPr>
        <p:spPr>
          <a:xfrm>
            <a:off x="4724400" y="2247279"/>
            <a:ext cx="4953000" cy="3848721"/>
          </a:xfrm>
          <a:prstGeom prst="rect">
            <a:avLst/>
          </a:prstGeom>
        </p:spPr>
        <p:txBody>
          <a:bodyPr vert="horz" lIns="75438" tIns="37719" rIns="75438" bIns="37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1600"/>
            </a:pPr>
            <a:r>
              <a:rPr lang="en-US" sz="1320" dirty="0">
                <a:solidFill>
                  <a:srgbClr val="000000"/>
                </a:solidFill>
                <a:latin typeface="Calibri" panose="020F0502020204030204" pitchFamily="34" charset="0"/>
              </a:rPr>
              <a:t>HLVI 2019 Post-Doctoral Travel Grant (10/2019) – </a:t>
            </a:r>
            <a:r>
              <a:rPr lang="en-US" sz="1320" b="1" dirty="0">
                <a:solidFill>
                  <a:srgbClr val="00B050"/>
                </a:solidFill>
                <a:latin typeface="Calibri" panose="020F0502020204030204" pitchFamily="34" charset="0"/>
              </a:rPr>
              <a:t>Awarded</a:t>
            </a:r>
          </a:p>
          <a:p>
            <a:pPr>
              <a:buSzPts val="1600"/>
            </a:pPr>
            <a:r>
              <a:rPr lang="en-US" sz="1320" dirty="0">
                <a:solidFill>
                  <a:srgbClr val="000000"/>
                </a:solidFill>
                <a:latin typeface="Calibri" panose="020F0502020204030204" pitchFamily="34" charset="0"/>
              </a:rPr>
              <a:t>Parker B. Francis Foundation Award (10/2019) – </a:t>
            </a:r>
            <a:r>
              <a:rPr lang="en-US" sz="1320" b="1" dirty="0">
                <a:solidFill>
                  <a:srgbClr val="000000"/>
                </a:solidFill>
                <a:latin typeface="Calibri" panose="020F0502020204030204" pitchFamily="34" charset="0"/>
              </a:rPr>
              <a:t>under review</a:t>
            </a:r>
          </a:p>
          <a:p>
            <a:pPr>
              <a:buSzPts val="1600"/>
            </a:pPr>
            <a:r>
              <a:rPr lang="en-US" sz="1320" dirty="0">
                <a:solidFill>
                  <a:srgbClr val="000000"/>
                </a:solidFill>
                <a:latin typeface="Calibri" panose="020F0502020204030204" pitchFamily="34" charset="0"/>
              </a:rPr>
              <a:t>CCTST Just In Time Grant (10/2019) – </a:t>
            </a:r>
            <a:r>
              <a:rPr lang="en-US" sz="1320" b="1" dirty="0">
                <a:solidFill>
                  <a:srgbClr val="FF0000"/>
                </a:solidFill>
                <a:latin typeface="Calibri" panose="020F0502020204030204" pitchFamily="34" charset="0"/>
              </a:rPr>
              <a:t>not awarded</a:t>
            </a:r>
          </a:p>
          <a:p>
            <a:pPr>
              <a:buSzPts val="1600"/>
            </a:pPr>
            <a:r>
              <a:rPr lang="en-US" sz="1320" dirty="0">
                <a:solidFill>
                  <a:srgbClr val="000000"/>
                </a:solidFill>
                <a:latin typeface="Calibri" panose="020F0502020204030204" pitchFamily="34" charset="0"/>
              </a:rPr>
              <a:t>CCTST Pilot Mentored Translational Grant (11/2019) – </a:t>
            </a:r>
            <a:r>
              <a:rPr lang="en-US" sz="1320" b="1" dirty="0">
                <a:solidFill>
                  <a:srgbClr val="FF0000"/>
                </a:solidFill>
                <a:latin typeface="Calibri" panose="020F0502020204030204" pitchFamily="34" charset="0"/>
              </a:rPr>
              <a:t>Declined LOI</a:t>
            </a:r>
          </a:p>
          <a:p>
            <a:pPr>
              <a:buSzPts val="1600"/>
            </a:pPr>
            <a:r>
              <a:rPr lang="en-US" sz="1320" dirty="0">
                <a:solidFill>
                  <a:srgbClr val="000000"/>
                </a:solidFill>
                <a:latin typeface="Calibri" panose="020F0502020204030204" pitchFamily="34" charset="0"/>
              </a:rPr>
              <a:t>NIH K23 (11/2019) – </a:t>
            </a:r>
            <a:r>
              <a:rPr lang="en-US" sz="1320" b="1" dirty="0">
                <a:solidFill>
                  <a:srgbClr val="000000"/>
                </a:solidFill>
                <a:latin typeface="Calibri" panose="020F0502020204030204" pitchFamily="34" charset="0"/>
              </a:rPr>
              <a:t>under review</a:t>
            </a:r>
          </a:p>
          <a:p>
            <a:pPr>
              <a:buSzPts val="1600"/>
            </a:pPr>
            <a:r>
              <a:rPr lang="en-US" sz="1320" dirty="0">
                <a:solidFill>
                  <a:srgbClr val="000000"/>
                </a:solidFill>
                <a:latin typeface="Calibri" panose="020F0502020204030204" pitchFamily="34" charset="0"/>
              </a:rPr>
              <a:t>AHA Career Development Award (11/2019) – </a:t>
            </a:r>
            <a:r>
              <a:rPr lang="en-US" sz="1320" b="1" dirty="0">
                <a:solidFill>
                  <a:srgbClr val="000000"/>
                </a:solidFill>
                <a:latin typeface="Calibri" panose="020F0502020204030204" pitchFamily="34" charset="0"/>
              </a:rPr>
              <a:t>under review</a:t>
            </a:r>
          </a:p>
          <a:p>
            <a:pPr>
              <a:buSzPts val="1600"/>
            </a:pPr>
            <a:r>
              <a:rPr lang="en-US" sz="1320" dirty="0">
                <a:solidFill>
                  <a:srgbClr val="000000"/>
                </a:solidFill>
                <a:latin typeface="Calibri" panose="020F0502020204030204" pitchFamily="34" charset="0"/>
              </a:rPr>
              <a:t>NIH Loan Repayment Program (11/2019) – </a:t>
            </a:r>
            <a:r>
              <a:rPr lang="en-US" sz="1320" b="1" dirty="0">
                <a:solidFill>
                  <a:srgbClr val="000000"/>
                </a:solidFill>
                <a:latin typeface="Calibri" panose="020F0502020204030204" pitchFamily="34" charset="0"/>
              </a:rPr>
              <a:t>under review</a:t>
            </a:r>
          </a:p>
          <a:p>
            <a:pPr>
              <a:buSzPts val="1600"/>
            </a:pPr>
            <a:r>
              <a:rPr lang="en-US" sz="1320" dirty="0">
                <a:solidFill>
                  <a:srgbClr val="000000"/>
                </a:solidFill>
                <a:latin typeface="Calibri" panose="020F0502020204030204" pitchFamily="34" charset="0"/>
              </a:rPr>
              <a:t>UC HLVI Near Horizons Grant  (12/2019) – </a:t>
            </a:r>
            <a:r>
              <a:rPr lang="en-US" sz="1320" b="1" dirty="0">
                <a:solidFill>
                  <a:srgbClr val="000000"/>
                </a:solidFill>
                <a:latin typeface="Calibri" panose="020F0502020204030204" pitchFamily="34" charset="0"/>
              </a:rPr>
              <a:t>under review</a:t>
            </a:r>
          </a:p>
          <a:p>
            <a:pPr>
              <a:buSzPts val="1600"/>
            </a:pPr>
            <a:r>
              <a:rPr lang="en-US" sz="1320" dirty="0">
                <a:solidFill>
                  <a:srgbClr val="000000"/>
                </a:solidFill>
                <a:latin typeface="Calibri" panose="020F0502020204030204" pitchFamily="34" charset="0"/>
              </a:rPr>
              <a:t>Oak Ridge Research University Fund (1/2020) – </a:t>
            </a:r>
            <a:r>
              <a:rPr lang="en-US" sz="1320" b="1" dirty="0">
                <a:solidFill>
                  <a:srgbClr val="000000"/>
                </a:solidFill>
                <a:latin typeface="Calibri" panose="020F0502020204030204" pitchFamily="34" charset="0"/>
              </a:rPr>
              <a:t>under review</a:t>
            </a:r>
          </a:p>
          <a:p>
            <a:pPr>
              <a:buSzPts val="1600"/>
            </a:pPr>
            <a:r>
              <a:rPr lang="en-US" sz="1320" dirty="0">
                <a:solidFill>
                  <a:srgbClr val="000000"/>
                </a:solidFill>
                <a:latin typeface="Calibri" panose="020F0502020204030204" pitchFamily="34" charset="0"/>
              </a:rPr>
              <a:t>VA CDA-2 (2/2020) – </a:t>
            </a:r>
            <a:r>
              <a:rPr lang="en-US" sz="1320" b="1" dirty="0">
                <a:solidFill>
                  <a:srgbClr val="000000"/>
                </a:solidFill>
                <a:latin typeface="Calibri" panose="020F0502020204030204" pitchFamily="34" charset="0"/>
              </a:rPr>
              <a:t>under review</a:t>
            </a:r>
          </a:p>
          <a:p>
            <a:pPr>
              <a:buSzPts val="1600"/>
            </a:pPr>
            <a:r>
              <a:rPr lang="en-US" sz="1320" dirty="0" err="1"/>
              <a:t>Entelligence</a:t>
            </a:r>
            <a:r>
              <a:rPr lang="en-US" sz="1320" dirty="0"/>
              <a:t> Young Investigator (2/2020) – </a:t>
            </a:r>
            <a:r>
              <a:rPr lang="en-US" sz="1320" b="1" dirty="0"/>
              <a:t>under review</a:t>
            </a:r>
          </a:p>
        </p:txBody>
      </p:sp>
      <p:sp>
        <p:nvSpPr>
          <p:cNvPr id="4" name="TextBox 3">
            <a:extLst>
              <a:ext uri="{FF2B5EF4-FFF2-40B4-BE49-F238E27FC236}">
                <a16:creationId xmlns:a16="http://schemas.microsoft.com/office/drawing/2014/main" id="{72DC56CD-50C8-D14E-8D5A-DB95EB841669}"/>
              </a:ext>
            </a:extLst>
          </p:cNvPr>
          <p:cNvSpPr txBox="1"/>
          <p:nvPr/>
        </p:nvSpPr>
        <p:spPr>
          <a:xfrm>
            <a:off x="34290" y="6207893"/>
            <a:ext cx="10127388" cy="369332"/>
          </a:xfrm>
          <a:prstGeom prst="rect">
            <a:avLst/>
          </a:prstGeom>
          <a:noFill/>
        </p:spPr>
        <p:txBody>
          <a:bodyPr wrap="none" rtlCol="0">
            <a:spAutoFit/>
          </a:bodyPr>
          <a:lstStyle/>
          <a:p>
            <a:r>
              <a:rPr lang="en-US" dirty="0"/>
              <a:t>Also completed a Masters in Clinical and Translational Research and has 4 papers accepted for publication </a:t>
            </a:r>
          </a:p>
        </p:txBody>
      </p:sp>
    </p:spTree>
    <p:extLst>
      <p:ext uri="{BB962C8B-B14F-4D97-AF65-F5344CB8AC3E}">
        <p14:creationId xmlns:p14="http://schemas.microsoft.com/office/powerpoint/2010/main" val="268826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3">
            <a:extLst>
              <a:ext uri="{FF2B5EF4-FFF2-40B4-BE49-F238E27FC236}">
                <a16:creationId xmlns:a16="http://schemas.microsoft.com/office/drawing/2014/main" id="{61A0470D-D6AF-434A-8ED7-989D3C01F7D1}"/>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ED00D5E3-3981-364A-8255-D2D339BCFD0A}" type="slidenum">
              <a:rPr lang="en-US" altLang="en-US" sz="1320" u="none"/>
              <a:pPr eaLnBrk="1" hangingPunct="1"/>
              <a:t>14</a:t>
            </a:fld>
            <a:endParaRPr lang="en-US" altLang="en-US" sz="1320" u="none"/>
          </a:p>
        </p:txBody>
      </p:sp>
      <p:sp>
        <p:nvSpPr>
          <p:cNvPr id="32770" name="Rectangle 2">
            <a:extLst>
              <a:ext uri="{FF2B5EF4-FFF2-40B4-BE49-F238E27FC236}">
                <a16:creationId xmlns:a16="http://schemas.microsoft.com/office/drawing/2014/main" id="{4DE07C46-84CB-E041-A900-0DB8E90DCA8B}"/>
              </a:ext>
            </a:extLst>
          </p:cNvPr>
          <p:cNvSpPr>
            <a:spLocks noGrp="1" noChangeArrowheads="1"/>
          </p:cNvSpPr>
          <p:nvPr>
            <p:ph type="title"/>
          </p:nvPr>
        </p:nvSpPr>
        <p:spPr>
          <a:xfrm>
            <a:off x="0" y="518160"/>
            <a:ext cx="10058400" cy="1036320"/>
          </a:xfrm>
        </p:spPr>
        <p:txBody>
          <a:bodyPr/>
          <a:lstStyle/>
          <a:p>
            <a:r>
              <a:rPr lang="en-US" altLang="en-US" b="1" dirty="0">
                <a:ea typeface="ＭＳ Ｐゴシック" panose="020B0600070205080204" pitchFamily="34" charset="-128"/>
              </a:rPr>
              <a:t>What Grant Type? What Institute?</a:t>
            </a:r>
          </a:p>
        </p:txBody>
      </p:sp>
      <p:sp>
        <p:nvSpPr>
          <p:cNvPr id="32771" name="Rectangle 3">
            <a:extLst>
              <a:ext uri="{FF2B5EF4-FFF2-40B4-BE49-F238E27FC236}">
                <a16:creationId xmlns:a16="http://schemas.microsoft.com/office/drawing/2014/main" id="{D2C07354-F03C-194C-AF88-3C669EF7EC0A}"/>
              </a:ext>
            </a:extLst>
          </p:cNvPr>
          <p:cNvSpPr>
            <a:spLocks noGrp="1" noChangeArrowheads="1"/>
          </p:cNvSpPr>
          <p:nvPr>
            <p:ph type="body" idx="1"/>
          </p:nvPr>
        </p:nvSpPr>
        <p:spPr>
          <a:xfrm>
            <a:off x="502920" y="2042160"/>
            <a:ext cx="9052560" cy="4863307"/>
          </a:xfrm>
        </p:spPr>
        <p:txBody>
          <a:bodyPr/>
          <a:lstStyle/>
          <a:p>
            <a:pPr>
              <a:lnSpc>
                <a:spcPct val="90000"/>
              </a:lnSpc>
            </a:pPr>
            <a:r>
              <a:rPr lang="en-US" altLang="en-US" sz="3080" dirty="0">
                <a:ea typeface="ＭＳ Ｐゴシック" panose="020B0600070205080204" pitchFamily="34" charset="-128"/>
              </a:rPr>
              <a:t>Step 1: Draft an abstract with Aims to get your thoughts together </a:t>
            </a:r>
          </a:p>
          <a:p>
            <a:pPr>
              <a:lnSpc>
                <a:spcPct val="90000"/>
              </a:lnSpc>
              <a:spcBef>
                <a:spcPct val="50000"/>
              </a:spcBef>
            </a:pPr>
            <a:r>
              <a:rPr lang="en-US" altLang="en-US" sz="3080" dirty="0">
                <a:ea typeface="ＭＳ Ｐゴシック" panose="020B0600070205080204" pitchFamily="34" charset="-128"/>
              </a:rPr>
              <a:t>Step 2: Choose an Institute and a funding mechanism</a:t>
            </a:r>
          </a:p>
          <a:p>
            <a:pPr lvl="1">
              <a:lnSpc>
                <a:spcPct val="90000"/>
              </a:lnSpc>
            </a:pPr>
            <a:r>
              <a:rPr lang="en-US" altLang="en-US" sz="2640" dirty="0">
                <a:ea typeface="ＭＳ Ｐゴシック" panose="020B0600070205080204" pitchFamily="34" charset="-128"/>
              </a:rPr>
              <a:t>Read their web pages to learn about THEIR priorities</a:t>
            </a:r>
          </a:p>
          <a:p>
            <a:pPr lvl="1">
              <a:lnSpc>
                <a:spcPct val="90000"/>
              </a:lnSpc>
            </a:pPr>
            <a:r>
              <a:rPr lang="en-US" altLang="en-US" sz="2640" dirty="0">
                <a:ea typeface="ＭＳ Ｐゴシック" panose="020B0600070205080204" pitchFamily="34" charset="-128"/>
              </a:rPr>
              <a:t>Decide how your work fits/enhances their research agenda/portfolio</a:t>
            </a:r>
          </a:p>
          <a:p>
            <a:pPr>
              <a:lnSpc>
                <a:spcPct val="90000"/>
              </a:lnSpc>
              <a:spcBef>
                <a:spcPct val="50000"/>
              </a:spcBef>
            </a:pPr>
            <a:r>
              <a:rPr lang="en-US" altLang="en-US" sz="3080" dirty="0">
                <a:ea typeface="ＭＳ Ｐゴシック" panose="020B0600070205080204" pitchFamily="34" charset="-128"/>
              </a:rPr>
              <a:t>Step 3: Call the Program Officer</a:t>
            </a:r>
          </a:p>
          <a:p>
            <a:pPr lvl="1">
              <a:lnSpc>
                <a:spcPct val="90000"/>
              </a:lnSpc>
            </a:pPr>
            <a:r>
              <a:rPr lang="en-US" altLang="en-US" sz="2640" dirty="0">
                <a:ea typeface="ＭＳ Ｐゴシック" panose="020B0600070205080204" pitchFamily="34" charset="-128"/>
              </a:rPr>
              <a:t>Job = advocate for researchers, demystify process</a:t>
            </a:r>
          </a:p>
          <a:p>
            <a:pPr lvl="1">
              <a:lnSpc>
                <a:spcPct val="90000"/>
              </a:lnSpc>
            </a:pPr>
            <a:r>
              <a:rPr lang="en-US" altLang="en-US" sz="2640" dirty="0">
                <a:ea typeface="ＭＳ Ｐゴシック" panose="020B0600070205080204" pitchFamily="34" charset="-128"/>
              </a:rPr>
              <a:t>Will help you with </a:t>
            </a:r>
            <a:r>
              <a:rPr lang="ja-JP" altLang="en-US" sz="2640">
                <a:ea typeface="ＭＳ Ｐゴシック" panose="020B0600070205080204" pitchFamily="34" charset="-128"/>
              </a:rPr>
              <a:t>“</a:t>
            </a:r>
            <a:r>
              <a:rPr lang="en-US" altLang="ja-JP" sz="2640" dirty="0">
                <a:ea typeface="ＭＳ Ｐゴシック" panose="020B0600070205080204" pitchFamily="34" charset="-128"/>
              </a:rPr>
              <a:t>fit</a:t>
            </a:r>
            <a:r>
              <a:rPr lang="ja-JP" altLang="en-US" sz="2640">
                <a:ea typeface="ＭＳ Ｐゴシック" panose="020B0600070205080204" pitchFamily="34" charset="-128"/>
              </a:rPr>
              <a:t>”</a:t>
            </a:r>
            <a:r>
              <a:rPr lang="en-US" altLang="ja-JP" sz="2640" dirty="0">
                <a:ea typeface="ＭＳ Ｐゴシック" panose="020B0600070205080204" pitchFamily="34" charset="-128"/>
              </a:rPr>
              <a:t> – how your work aligns with Institute mission</a:t>
            </a:r>
            <a:endParaRPr lang="en-US" altLang="en-US" sz="2640" dirty="0">
              <a:ea typeface="ＭＳ Ｐゴシック" panose="020B0600070205080204" pitchFamily="34" charset="-128"/>
            </a:endParaRPr>
          </a:p>
        </p:txBody>
      </p:sp>
    </p:spTree>
    <p:extLst>
      <p:ext uri="{BB962C8B-B14F-4D97-AF65-F5344CB8AC3E}">
        <p14:creationId xmlns:p14="http://schemas.microsoft.com/office/powerpoint/2010/main" val="1695779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3">
            <a:extLst>
              <a:ext uri="{FF2B5EF4-FFF2-40B4-BE49-F238E27FC236}">
                <a16:creationId xmlns:a16="http://schemas.microsoft.com/office/drawing/2014/main" id="{8588E9EC-B77A-0A42-8945-2923AA9DE2A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8649108B-884C-104E-9236-2B9416E314AE}" type="slidenum">
              <a:rPr lang="en-US" altLang="en-US" sz="1320" u="none"/>
              <a:pPr eaLnBrk="1" hangingPunct="1"/>
              <a:t>15</a:t>
            </a:fld>
            <a:endParaRPr lang="en-US" altLang="en-US" sz="1320" u="none"/>
          </a:p>
        </p:txBody>
      </p:sp>
      <p:sp>
        <p:nvSpPr>
          <p:cNvPr id="33794" name="Rectangle 2">
            <a:extLst>
              <a:ext uri="{FF2B5EF4-FFF2-40B4-BE49-F238E27FC236}">
                <a16:creationId xmlns:a16="http://schemas.microsoft.com/office/drawing/2014/main" id="{E7127432-4100-F246-B9E4-11D93229437B}"/>
              </a:ext>
            </a:extLst>
          </p:cNvPr>
          <p:cNvSpPr>
            <a:spLocks noGrp="1" noChangeArrowheads="1"/>
          </p:cNvSpPr>
          <p:nvPr>
            <p:ph type="title"/>
          </p:nvPr>
        </p:nvSpPr>
        <p:spPr/>
        <p:txBody>
          <a:bodyPr/>
          <a:lstStyle/>
          <a:p>
            <a:r>
              <a:rPr lang="en-US" altLang="en-US" sz="2800" b="1" dirty="0">
                <a:ea typeface="ＭＳ Ｐゴシック" panose="020B0600070205080204" pitchFamily="34" charset="-128"/>
              </a:rPr>
              <a:t>27 Institutes/Centers + Director</a:t>
            </a:r>
            <a:r>
              <a:rPr lang="ja-JP" altLang="en-US" sz="2800" b="1">
                <a:ea typeface="ＭＳ Ｐゴシック" panose="020B0600070205080204" pitchFamily="34" charset="-128"/>
              </a:rPr>
              <a:t>’</a:t>
            </a:r>
            <a:r>
              <a:rPr lang="en-US" altLang="ja-JP" sz="2800" b="1" dirty="0">
                <a:ea typeface="ＭＳ Ｐゴシック" panose="020B0600070205080204" pitchFamily="34" charset="-128"/>
              </a:rPr>
              <a:t>s Office</a:t>
            </a:r>
            <a:endParaRPr lang="en-US" altLang="en-US" sz="2800" b="1" dirty="0">
              <a:ea typeface="ＭＳ Ｐゴシック" panose="020B0600070205080204" pitchFamily="34" charset="-128"/>
            </a:endParaRPr>
          </a:p>
        </p:txBody>
      </p:sp>
      <p:graphicFrame>
        <p:nvGraphicFramePr>
          <p:cNvPr id="124048" name="Group 144">
            <a:extLst>
              <a:ext uri="{FF2B5EF4-FFF2-40B4-BE49-F238E27FC236}">
                <a16:creationId xmlns:a16="http://schemas.microsoft.com/office/drawing/2014/main" id="{727C46A3-EB65-9E42-8E4A-F085A92317D1}"/>
              </a:ext>
            </a:extLst>
          </p:cNvPr>
          <p:cNvGraphicFramePr>
            <a:graphicFrameLocks noGrp="1"/>
          </p:cNvGraphicFramePr>
          <p:nvPr>
            <p:ph idx="1"/>
          </p:nvPr>
        </p:nvGraphicFramePr>
        <p:xfrm>
          <a:off x="274162" y="1804670"/>
          <a:ext cx="9424511" cy="5324780"/>
        </p:xfrm>
        <a:graphic>
          <a:graphicData uri="http://schemas.openxmlformats.org/drawingml/2006/table">
            <a:tbl>
              <a:tblPr/>
              <a:tblGrid>
                <a:gridCol w="2261393">
                  <a:extLst>
                    <a:ext uri="{9D8B030D-6E8A-4147-A177-3AD203B41FA5}">
                      <a16:colId xmlns:a16="http://schemas.microsoft.com/office/drawing/2014/main" val="3797440102"/>
                    </a:ext>
                  </a:extLst>
                </a:gridCol>
                <a:gridCol w="2451735">
                  <a:extLst>
                    <a:ext uri="{9D8B030D-6E8A-4147-A177-3AD203B41FA5}">
                      <a16:colId xmlns:a16="http://schemas.microsoft.com/office/drawing/2014/main" val="370610509"/>
                    </a:ext>
                  </a:extLst>
                </a:gridCol>
                <a:gridCol w="2353945">
                  <a:extLst>
                    <a:ext uri="{9D8B030D-6E8A-4147-A177-3AD203B41FA5}">
                      <a16:colId xmlns:a16="http://schemas.microsoft.com/office/drawing/2014/main" val="624471464"/>
                    </a:ext>
                  </a:extLst>
                </a:gridCol>
                <a:gridCol w="2357438">
                  <a:extLst>
                    <a:ext uri="{9D8B030D-6E8A-4147-A177-3AD203B41FA5}">
                      <a16:colId xmlns:a16="http://schemas.microsoft.com/office/drawing/2014/main" val="1138615767"/>
                    </a:ext>
                  </a:extLst>
                </a:gridCol>
              </a:tblGrid>
              <a:tr h="905227">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2"/>
                        </a:rPr>
                        <a:t>NCI</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Cancer</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3"/>
                        </a:rPr>
                        <a:t>NIAMS</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Arthritis &amp; Musculoskeletal/ Skin</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4"/>
                        </a:rPr>
                        <a:t>NIEHS</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Environmental Health</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5"/>
                        </a:rPr>
                        <a:t>NCCAM</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Complementary &amp; Alternative Medicine</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6726677"/>
                  </a:ext>
                </a:extLst>
              </a:tr>
              <a:tr h="690648">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6"/>
                        </a:rPr>
                        <a:t>NEI</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Eye</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7"/>
                        </a:rPr>
                        <a:t>NIBIB</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Biomed Imaging &amp; Bioeng.</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8"/>
                        </a:rPr>
                        <a:t>NIGMS</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General Medical Sciences</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9"/>
                        </a:rPr>
                        <a:t>NCATS</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Advancing Translational Science</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3412272"/>
                  </a:ext>
                </a:extLst>
              </a:tr>
              <a:tr h="682784">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10"/>
                        </a:rPr>
                        <a:t>NHLBI</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Heart, Lung, Blood</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1"/>
                        </a:rPr>
                        <a:t>NICHD</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Child Health &amp; Development</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2"/>
                        </a:rPr>
                        <a:t>NIMH</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Mental Health</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3"/>
                        </a:rPr>
                        <a:t>CIT</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Information Technology</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33718566"/>
                  </a:ext>
                </a:extLst>
              </a:tr>
              <a:tr h="690648">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14"/>
                        </a:rPr>
                        <a:t>NHGRI</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Genome</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5"/>
                        </a:rPr>
                        <a:t>NIDCD</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Deafness &amp; Comm Disorders</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6"/>
                        </a:rPr>
                        <a:t>NIMHD</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Minority Health/Disparities</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7"/>
                        </a:rPr>
                        <a:t>CSR</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Scientific Review</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06667695"/>
                  </a:ext>
                </a:extLst>
              </a:tr>
              <a:tr h="690648">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18"/>
                        </a:rPr>
                        <a:t>NIA</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Aging</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19"/>
                        </a:rPr>
                        <a:t>NIDCR</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Dental &amp; Craniofacial Research</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0"/>
                        </a:rPr>
                        <a:t>NINDS</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Neuro &amp; Stroke</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1"/>
                        </a:rPr>
                        <a:t>FIC</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Fogarty Int</a:t>
                      </a:r>
                      <a:r>
                        <a:rPr kumimoji="0"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r>
                        <a:rPr kumimoji="0"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 Center</a:t>
                      </a:r>
                      <a:endPar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85464"/>
                  </a:ext>
                </a:extLst>
              </a:tr>
              <a:tr h="690648">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22"/>
                        </a:rPr>
                        <a:t>NIAAA</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Alcohol</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3"/>
                        </a:rPr>
                        <a:t>NIDDK</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Diabetes, Digestive &amp; Kidney</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4"/>
                        </a:rPr>
                        <a:t>NINR</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Nursing Research</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5"/>
                        </a:rPr>
                        <a:t>CC</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Clinical Center</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1968529"/>
                  </a:ext>
                </a:extLst>
              </a:tr>
              <a:tr h="682784">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hlinkClick r:id="rId26"/>
                        </a:rPr>
                        <a:t>NIAID</a:t>
                      </a:r>
                      <a:r>
                        <a:rPr kumimoji="0" lang="en-US" altLang="en-US" sz="18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Allergy/ Infectious Disease</a:t>
                      </a:r>
                    </a:p>
                  </a:txBody>
                  <a:tcPr marL="100584" marR="100584" marT="50278" marB="502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7"/>
                        </a:rPr>
                        <a:t>NIDA</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Drug Abuse</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8"/>
                        </a:rPr>
                        <a:t>NLM</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Library of Medicine</a:t>
                      </a:r>
                    </a:p>
                  </a:txBody>
                  <a:tcPr marL="100584" marR="100584" marT="50278" marB="502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hlinkClick r:id="rId29"/>
                        </a:rPr>
                        <a:t>OD</a:t>
                      </a:r>
                      <a:r>
                        <a:rPr kumimoji="0" lang="en-US"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Office of the Director</a:t>
                      </a:r>
                    </a:p>
                  </a:txBody>
                  <a:tcPr marL="100584" marR="100584" marT="50278" marB="502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61467362"/>
                  </a:ext>
                </a:extLst>
              </a:tr>
            </a:tbl>
          </a:graphicData>
        </a:graphic>
      </p:graphicFrame>
      <p:sp>
        <p:nvSpPr>
          <p:cNvPr id="124039" name="Text Box 135">
            <a:extLst>
              <a:ext uri="{FF2B5EF4-FFF2-40B4-BE49-F238E27FC236}">
                <a16:creationId xmlns:a16="http://schemas.microsoft.com/office/drawing/2014/main" id="{D0790AA1-D57B-F541-9D81-ADA5AF0A771F}"/>
              </a:ext>
            </a:extLst>
          </p:cNvPr>
          <p:cNvSpPr txBox="1">
            <a:spLocks noChangeArrowheads="1"/>
          </p:cNvSpPr>
          <p:nvPr/>
        </p:nvSpPr>
        <p:spPr bwMode="auto">
          <a:xfrm>
            <a:off x="272416" y="7011988"/>
            <a:ext cx="4510564" cy="32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339725" indent="-339725" eaLnBrk="0" hangingPunct="0">
              <a:defRPr u="sng">
                <a:solidFill>
                  <a:schemeClr val="tx1"/>
                </a:solidFill>
                <a:latin typeface="Arial" charset="0"/>
                <a:ea typeface="ＭＳ Ｐゴシック" charset="0"/>
                <a:cs typeface="ＭＳ Ｐゴシック" charset="0"/>
              </a:defRPr>
            </a:lvl1pPr>
            <a:lvl2pPr eaLnBrk="0" hangingPunct="0">
              <a:defRPr u="sng">
                <a:solidFill>
                  <a:schemeClr val="tx1"/>
                </a:solidFill>
                <a:latin typeface="Arial" charset="0"/>
                <a:ea typeface="ＭＳ Ｐゴシック" charset="0"/>
              </a:defRPr>
            </a:lvl2pPr>
            <a:lvl3pPr eaLnBrk="0" hangingPunct="0">
              <a:defRPr u="sng">
                <a:solidFill>
                  <a:schemeClr val="tx1"/>
                </a:solidFill>
                <a:latin typeface="Arial" charset="0"/>
                <a:ea typeface="ＭＳ Ｐゴシック" charset="0"/>
              </a:defRPr>
            </a:lvl3pPr>
            <a:lvl4pPr eaLnBrk="0" hangingPunct="0">
              <a:defRPr u="sng">
                <a:solidFill>
                  <a:schemeClr val="tx1"/>
                </a:solidFill>
                <a:latin typeface="Arial" charset="0"/>
                <a:ea typeface="ＭＳ Ｐゴシック" charset="0"/>
              </a:defRPr>
            </a:lvl4pPr>
            <a:lvl5pPr eaLnBrk="0" hangingPunct="0">
              <a:defRPr u="sng">
                <a:solidFill>
                  <a:schemeClr val="tx1"/>
                </a:solidFill>
                <a:latin typeface="Arial" charset="0"/>
                <a:ea typeface="ＭＳ Ｐゴシック" charset="0"/>
              </a:defRPr>
            </a:lvl5pPr>
            <a:lvl6pPr eaLnBrk="0" fontAlgn="base" hangingPunct="0">
              <a:spcBef>
                <a:spcPct val="0"/>
              </a:spcBef>
              <a:spcAft>
                <a:spcPct val="0"/>
              </a:spcAft>
              <a:defRPr u="sng">
                <a:solidFill>
                  <a:schemeClr val="tx1"/>
                </a:solidFill>
                <a:latin typeface="Arial" charset="0"/>
                <a:ea typeface="ＭＳ Ｐゴシック" charset="0"/>
              </a:defRPr>
            </a:lvl6pPr>
            <a:lvl7pPr eaLnBrk="0" fontAlgn="base" hangingPunct="0">
              <a:spcBef>
                <a:spcPct val="0"/>
              </a:spcBef>
              <a:spcAft>
                <a:spcPct val="0"/>
              </a:spcAft>
              <a:defRPr u="sng">
                <a:solidFill>
                  <a:schemeClr val="tx1"/>
                </a:solidFill>
                <a:latin typeface="Arial" charset="0"/>
                <a:ea typeface="ＭＳ Ｐゴシック" charset="0"/>
              </a:defRPr>
            </a:lvl7pPr>
            <a:lvl8pPr eaLnBrk="0" fontAlgn="base" hangingPunct="0">
              <a:spcBef>
                <a:spcPct val="0"/>
              </a:spcBef>
              <a:spcAft>
                <a:spcPct val="0"/>
              </a:spcAft>
              <a:defRPr u="sng">
                <a:solidFill>
                  <a:schemeClr val="tx1"/>
                </a:solidFill>
                <a:latin typeface="Arial" charset="0"/>
                <a:ea typeface="ＭＳ Ｐゴシック" charset="0"/>
              </a:defRPr>
            </a:lvl8pPr>
            <a:lvl9pPr eaLnBrk="0" fontAlgn="base" hangingPunct="0">
              <a:spcBef>
                <a:spcPct val="0"/>
              </a:spcBef>
              <a:spcAft>
                <a:spcPct val="0"/>
              </a:spcAft>
              <a:defRPr u="sng">
                <a:solidFill>
                  <a:schemeClr val="tx1"/>
                </a:solidFill>
                <a:latin typeface="Arial" charset="0"/>
                <a:ea typeface="ＭＳ Ｐゴシック" charset="0"/>
              </a:defRPr>
            </a:lvl9pPr>
          </a:lstStyle>
          <a:p>
            <a:pPr marL="0" indent="0" eaLnBrk="1" hangingPunct="1">
              <a:spcBef>
                <a:spcPct val="50000"/>
              </a:spcBef>
              <a:buClr>
                <a:schemeClr val="folHlink"/>
              </a:buClr>
              <a:defRPr/>
            </a:pPr>
            <a:endParaRPr lang="en-US" sz="1540" u="none" dirty="0">
              <a:cs typeface="Arial" charset="0"/>
            </a:endParaRPr>
          </a:p>
        </p:txBody>
      </p:sp>
    </p:spTree>
    <p:extLst>
      <p:ext uri="{BB962C8B-B14F-4D97-AF65-F5344CB8AC3E}">
        <p14:creationId xmlns:p14="http://schemas.microsoft.com/office/powerpoint/2010/main" val="1330386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3">
            <a:extLst>
              <a:ext uri="{FF2B5EF4-FFF2-40B4-BE49-F238E27FC236}">
                <a16:creationId xmlns:a16="http://schemas.microsoft.com/office/drawing/2014/main" id="{C5493E8B-2F6A-7C45-A7E8-C533315C19C3}"/>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E164FFCF-FCE5-7E41-A776-3EED2C211FCA}" type="slidenum">
              <a:rPr lang="en-US" altLang="en-US" sz="1320" u="none"/>
              <a:pPr eaLnBrk="1" hangingPunct="1"/>
              <a:t>16</a:t>
            </a:fld>
            <a:endParaRPr lang="en-US" altLang="en-US" sz="1320" u="none"/>
          </a:p>
        </p:txBody>
      </p:sp>
      <p:sp>
        <p:nvSpPr>
          <p:cNvPr id="34818" name="Rectangle 2">
            <a:extLst>
              <a:ext uri="{FF2B5EF4-FFF2-40B4-BE49-F238E27FC236}">
                <a16:creationId xmlns:a16="http://schemas.microsoft.com/office/drawing/2014/main" id="{6B0C7D91-1798-B14C-B3B2-F2F185704FBE}"/>
              </a:ext>
            </a:extLst>
          </p:cNvPr>
          <p:cNvSpPr>
            <a:spLocks noGrp="1" noChangeArrowheads="1"/>
          </p:cNvSpPr>
          <p:nvPr>
            <p:ph type="title"/>
          </p:nvPr>
        </p:nvSpPr>
        <p:spPr/>
        <p:txBody>
          <a:bodyPr/>
          <a:lstStyle/>
          <a:p>
            <a:r>
              <a:rPr lang="en-US" altLang="en-US" b="1" dirty="0">
                <a:ea typeface="ＭＳ Ｐゴシック" panose="020B0600070205080204" pitchFamily="34" charset="-128"/>
              </a:rPr>
              <a:t>Grant Cycles – Standard Dates</a:t>
            </a:r>
          </a:p>
        </p:txBody>
      </p:sp>
      <p:sp>
        <p:nvSpPr>
          <p:cNvPr id="120836" name="Rectangle 4">
            <a:extLst>
              <a:ext uri="{FF2B5EF4-FFF2-40B4-BE49-F238E27FC236}">
                <a16:creationId xmlns:a16="http://schemas.microsoft.com/office/drawing/2014/main" id="{799D954C-DA70-BC43-BE66-AA40B2B9D238}"/>
              </a:ext>
            </a:extLst>
          </p:cNvPr>
          <p:cNvSpPr>
            <a:spLocks noChangeArrowheads="1"/>
          </p:cNvSpPr>
          <p:nvPr/>
        </p:nvSpPr>
        <p:spPr bwMode="auto">
          <a:xfrm>
            <a:off x="1358582" y="1743552"/>
            <a:ext cx="6938118" cy="397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980">
                <a:latin typeface="Arial" charset="0"/>
                <a:ea typeface="ＭＳ Ｐゴシック" charset="0"/>
                <a:cs typeface="Arial" charset="0"/>
              </a:rPr>
              <a:t>http://grants.nih.gov/grants/funding/submissionschedule.htm</a:t>
            </a:r>
          </a:p>
        </p:txBody>
      </p:sp>
      <p:graphicFrame>
        <p:nvGraphicFramePr>
          <p:cNvPr id="120954" name="Group 122">
            <a:extLst>
              <a:ext uri="{FF2B5EF4-FFF2-40B4-BE49-F238E27FC236}">
                <a16:creationId xmlns:a16="http://schemas.microsoft.com/office/drawing/2014/main" id="{4302BB1E-6FC7-7049-B356-41B839497487}"/>
              </a:ext>
            </a:extLst>
          </p:cNvPr>
          <p:cNvGraphicFramePr>
            <a:graphicFrameLocks noGrp="1"/>
          </p:cNvGraphicFramePr>
          <p:nvPr>
            <p:ph idx="1"/>
          </p:nvPr>
        </p:nvGraphicFramePr>
        <p:xfrm>
          <a:off x="488951" y="2503170"/>
          <a:ext cx="8994934" cy="4466910"/>
        </p:xfrm>
        <a:graphic>
          <a:graphicData uri="http://schemas.openxmlformats.org/drawingml/2006/table">
            <a:tbl>
              <a:tblPr/>
              <a:tblGrid>
                <a:gridCol w="2484914">
                  <a:extLst>
                    <a:ext uri="{9D8B030D-6E8A-4147-A177-3AD203B41FA5}">
                      <a16:colId xmlns:a16="http://schemas.microsoft.com/office/drawing/2014/main" val="2079406341"/>
                    </a:ext>
                  </a:extLst>
                </a:gridCol>
                <a:gridCol w="2170588">
                  <a:extLst>
                    <a:ext uri="{9D8B030D-6E8A-4147-A177-3AD203B41FA5}">
                      <a16:colId xmlns:a16="http://schemas.microsoft.com/office/drawing/2014/main" val="980370240"/>
                    </a:ext>
                  </a:extLst>
                </a:gridCol>
                <a:gridCol w="2298065">
                  <a:extLst>
                    <a:ext uri="{9D8B030D-6E8A-4147-A177-3AD203B41FA5}">
                      <a16:colId xmlns:a16="http://schemas.microsoft.com/office/drawing/2014/main" val="1002290128"/>
                    </a:ext>
                  </a:extLst>
                </a:gridCol>
                <a:gridCol w="2041367">
                  <a:extLst>
                    <a:ext uri="{9D8B030D-6E8A-4147-A177-3AD203B41FA5}">
                      <a16:colId xmlns:a16="http://schemas.microsoft.com/office/drawing/2014/main" val="2090234000"/>
                    </a:ext>
                  </a:extLst>
                </a:gridCol>
              </a:tblGrid>
              <a:tr h="455772">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Activity</a:t>
                      </a:r>
                    </a:p>
                  </a:txBody>
                  <a:tcPr marL="100584" marR="100584" marT="50280" marB="50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Cycle I-Winter</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FFFF"/>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Cycle II-Spring</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Cycle III-Fall</a:t>
                      </a:r>
                    </a:p>
                  </a:txBody>
                  <a:tcPr marL="100584" marR="100584" marT="50280" marB="50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C1FE"/>
                    </a:solidFill>
                  </a:tcPr>
                </a:tc>
                <a:extLst>
                  <a:ext uri="{0D108BD9-81ED-4DB2-BD59-A6C34878D82A}">
                    <a16:rowId xmlns:a16="http://schemas.microsoft.com/office/drawing/2014/main" val="2583182375"/>
                  </a:ext>
                </a:extLst>
              </a:tr>
              <a:tr h="1643222">
                <a:tc>
                  <a:txBody>
                    <a:bodyPr/>
                    <a:lstStyle>
                      <a:lvl1pPr marL="234950" indent="-234950"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234950" marR="0" lvl="0" indent="-23495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Due Dates:</a:t>
                      </a:r>
                    </a:p>
                    <a:p>
                      <a:pPr marL="234950" marR="0" lvl="0" indent="-23495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R01</a:t>
                      </a:r>
                    </a:p>
                    <a:p>
                      <a:pPr marL="234950" marR="0" lvl="0" indent="-23495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K</a:t>
                      </a:r>
                    </a:p>
                    <a:p>
                      <a:pPr marL="234950" marR="0" lvl="0" indent="-23495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	R03/R21</a:t>
                      </a:r>
                    </a:p>
                  </a:txBody>
                  <a:tcPr marL="100584" marR="100584" marT="50280" marB="50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February 5</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February 12</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February 16</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FFFF"/>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June 5</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June 12</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June 16</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endPar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October 5</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October 12</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October 16</a:t>
                      </a:r>
                    </a:p>
                  </a:txBody>
                  <a:tcPr marL="100584" marR="100584" marT="50280" marB="50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C1FE"/>
                    </a:solidFill>
                  </a:tcPr>
                </a:tc>
                <a:extLst>
                  <a:ext uri="{0D108BD9-81ED-4DB2-BD59-A6C34878D82A}">
                    <a16:rowId xmlns:a16="http://schemas.microsoft.com/office/drawing/2014/main" val="4097024017"/>
                  </a:ext>
                </a:extLst>
              </a:tr>
              <a:tr h="789305">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Scientific Merit Review</a:t>
                      </a:r>
                    </a:p>
                  </a:txBody>
                  <a:tcPr marL="100584" marR="100584" marT="50280" marB="50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June – July</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FFFF"/>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October – November</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February - March</a:t>
                      </a:r>
                    </a:p>
                  </a:txBody>
                  <a:tcPr marL="100584" marR="100584" marT="50280" marB="50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C1FE"/>
                    </a:solidFill>
                  </a:tcPr>
                </a:tc>
                <a:extLst>
                  <a:ext uri="{0D108BD9-81ED-4DB2-BD59-A6C34878D82A}">
                    <a16:rowId xmlns:a16="http://schemas.microsoft.com/office/drawing/2014/main" val="3782283294"/>
                  </a:ext>
                </a:extLst>
              </a:tr>
              <a:tr h="771843">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Advisory Council Round</a:t>
                      </a:r>
                    </a:p>
                  </a:txBody>
                  <a:tcPr marL="100584" marR="100584" marT="50280" marB="50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August or October</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FFFF"/>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January</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May</a:t>
                      </a:r>
                    </a:p>
                  </a:txBody>
                  <a:tcPr marL="100584" marR="100584" marT="50280" marB="50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CC1FE"/>
                    </a:solidFill>
                  </a:tcPr>
                </a:tc>
                <a:extLst>
                  <a:ext uri="{0D108BD9-81ED-4DB2-BD59-A6C34878D82A}">
                    <a16:rowId xmlns:a16="http://schemas.microsoft.com/office/drawing/2014/main" val="3269229553"/>
                  </a:ext>
                </a:extLst>
              </a:tr>
              <a:tr h="806768">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Earliest Start Date</a:t>
                      </a:r>
                    </a:p>
                  </a:txBody>
                  <a:tcPr marL="100584" marR="100584" marT="50280" marB="50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September or December</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DFFFF"/>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April</a:t>
                      </a:r>
                    </a:p>
                  </a:txBody>
                  <a:tcPr marL="100584" marR="100584" marT="50280" marB="50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DD"/>
                    </a:solidFill>
                  </a:tcPr>
                </a:tc>
                <a:tc>
                  <a:txBody>
                    <a:bodyPr/>
                    <a:lstStyle>
                      <a:lvl1pPr eaLnBrk="0" hangingPunct="0">
                        <a:spcBef>
                          <a:spcPct val="20000"/>
                        </a:spcBef>
                        <a:buClr>
                          <a:schemeClr val="bg2"/>
                        </a:buClr>
                        <a:buSzPct val="75000"/>
                        <a:buFont typeface="Wingdings" pitchFamily="2" charset="2"/>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accent2"/>
                        </a:buClr>
                        <a:buSzPct val="15000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bg2"/>
                        </a:buClr>
                        <a:buSzPct val="65000"/>
                        <a:buFont typeface="Wingdings" pitchFamily="2" charset="2"/>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accent2"/>
                        </a:buClr>
                        <a:buSzPct val="70000"/>
                        <a:buFont typeface="Wingdings" pitchFamily="2" charset="2"/>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bg2"/>
                        </a:buClr>
                        <a:buFont typeface="Wingdings" pitchFamily="2" charset="2"/>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en-US" altLang="en-US" sz="22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July</a:t>
                      </a:r>
                    </a:p>
                  </a:txBody>
                  <a:tcPr marL="100584" marR="100584" marT="50280" marB="50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CC1FE"/>
                    </a:solidFill>
                  </a:tcPr>
                </a:tc>
                <a:extLst>
                  <a:ext uri="{0D108BD9-81ED-4DB2-BD59-A6C34878D82A}">
                    <a16:rowId xmlns:a16="http://schemas.microsoft.com/office/drawing/2014/main" val="3308155843"/>
                  </a:ext>
                </a:extLst>
              </a:tr>
            </a:tbl>
          </a:graphicData>
        </a:graphic>
      </p:graphicFrame>
    </p:spTree>
    <p:extLst>
      <p:ext uri="{BB962C8B-B14F-4D97-AF65-F5344CB8AC3E}">
        <p14:creationId xmlns:p14="http://schemas.microsoft.com/office/powerpoint/2010/main" val="444718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3">
            <a:extLst>
              <a:ext uri="{FF2B5EF4-FFF2-40B4-BE49-F238E27FC236}">
                <a16:creationId xmlns:a16="http://schemas.microsoft.com/office/drawing/2014/main" id="{5F630098-FDE9-D242-9176-2AB6942487F2}"/>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defTabSz="1005840" eaLnBrk="1" fontAlgn="base" hangingPunct="1">
              <a:spcBef>
                <a:spcPct val="0"/>
              </a:spcBef>
              <a:spcAft>
                <a:spcPct val="0"/>
              </a:spcAft>
            </a:pPr>
            <a:r>
              <a:rPr lang="en-US" altLang="en-US" sz="1320" u="none">
                <a:solidFill>
                  <a:srgbClr val="000000"/>
                </a:solidFill>
              </a:rPr>
              <a:t> Slide </a:t>
            </a:r>
            <a:fld id="{0407DA7F-C52D-5440-BB49-365EBC8AA05F}" type="slidenum">
              <a:rPr lang="en-US" altLang="en-US" sz="1320" u="none">
                <a:solidFill>
                  <a:srgbClr val="000000"/>
                </a:solidFill>
              </a:rPr>
              <a:pPr defTabSz="1005840" eaLnBrk="1" fontAlgn="base" hangingPunct="1">
                <a:spcBef>
                  <a:spcPct val="0"/>
                </a:spcBef>
                <a:spcAft>
                  <a:spcPct val="0"/>
                </a:spcAft>
              </a:pPr>
              <a:t>17</a:t>
            </a:fld>
            <a:endParaRPr lang="en-US" altLang="en-US" sz="1320" u="none">
              <a:solidFill>
                <a:srgbClr val="000000"/>
              </a:solidFill>
            </a:endParaRPr>
          </a:p>
        </p:txBody>
      </p:sp>
      <p:sp>
        <p:nvSpPr>
          <p:cNvPr id="26626" name="Rectangle 2">
            <a:extLst>
              <a:ext uri="{FF2B5EF4-FFF2-40B4-BE49-F238E27FC236}">
                <a16:creationId xmlns:a16="http://schemas.microsoft.com/office/drawing/2014/main" id="{3C192D18-5C2B-9F45-B39B-2377FE2D0F8D}"/>
              </a:ext>
            </a:extLst>
          </p:cNvPr>
          <p:cNvSpPr>
            <a:spLocks noGrp="1" noChangeArrowheads="1"/>
          </p:cNvSpPr>
          <p:nvPr>
            <p:ph type="title"/>
          </p:nvPr>
        </p:nvSpPr>
        <p:spPr/>
        <p:txBody>
          <a:bodyPr/>
          <a:lstStyle/>
          <a:p>
            <a:r>
              <a:rPr lang="en-US" altLang="en-US">
                <a:ea typeface="ＭＳ Ｐゴシック" panose="020B0600070205080204" pitchFamily="34" charset="-128"/>
              </a:rPr>
              <a:t>NIH Funding Mechanisms</a:t>
            </a:r>
          </a:p>
        </p:txBody>
      </p:sp>
      <p:sp>
        <p:nvSpPr>
          <p:cNvPr id="26627" name="Rectangle 3">
            <a:extLst>
              <a:ext uri="{FF2B5EF4-FFF2-40B4-BE49-F238E27FC236}">
                <a16:creationId xmlns:a16="http://schemas.microsoft.com/office/drawing/2014/main" id="{77A337E6-8744-BB4D-9A3A-4366C36D7658}"/>
              </a:ext>
            </a:extLst>
          </p:cNvPr>
          <p:cNvSpPr>
            <a:spLocks noGrp="1" noChangeArrowheads="1"/>
          </p:cNvSpPr>
          <p:nvPr>
            <p:ph type="body" idx="1"/>
          </p:nvPr>
        </p:nvSpPr>
        <p:spPr/>
        <p:txBody>
          <a:bodyPr/>
          <a:lstStyle/>
          <a:p>
            <a:r>
              <a:rPr lang="en-US" altLang="en-US" dirty="0">
                <a:ea typeface="ＭＳ Ｐゴシック" panose="020B0600070205080204" pitchFamily="34" charset="-128"/>
              </a:rPr>
              <a:t>F = Fellowships (pre- &amp; post-doc)</a:t>
            </a:r>
          </a:p>
          <a:p>
            <a:r>
              <a:rPr lang="en-US" altLang="en-US" dirty="0">
                <a:ea typeface="ＭＳ Ｐゴシック" panose="020B0600070205080204" pitchFamily="34" charset="-128"/>
              </a:rPr>
              <a:t>K = Career Development Awards</a:t>
            </a:r>
          </a:p>
          <a:p>
            <a:r>
              <a:rPr lang="en-US" altLang="en-US" dirty="0">
                <a:ea typeface="ＭＳ Ｐゴシック" panose="020B0600070205080204" pitchFamily="34" charset="-128"/>
              </a:rPr>
              <a:t>T = Training Grants </a:t>
            </a:r>
            <a:r>
              <a:rPr lang="en-US" altLang="en-US" sz="2000" dirty="0">
                <a:ea typeface="ＭＳ Ｐゴシック" panose="020B0600070205080204" pitchFamily="34" charset="-128"/>
              </a:rPr>
              <a:t>(https://</a:t>
            </a:r>
            <a:r>
              <a:rPr lang="en-US" altLang="en-US" sz="2000" dirty="0" err="1">
                <a:ea typeface="ＭＳ Ｐゴシック" panose="020B0600070205080204" pitchFamily="34" charset="-128"/>
              </a:rPr>
              <a:t>researchtraining.nih.gov</a:t>
            </a:r>
            <a:r>
              <a:rPr lang="en-US" altLang="en-US" sz="2000" dirty="0">
                <a:ea typeface="ＭＳ Ｐゴシック" panose="020B0600070205080204" pitchFamily="34" charset="-128"/>
              </a:rPr>
              <a:t>)</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R = Research Projects</a:t>
            </a:r>
          </a:p>
          <a:p>
            <a:r>
              <a:rPr lang="en-US" altLang="en-US" dirty="0">
                <a:ea typeface="ＭＳ Ｐゴシック" panose="020B0600070205080204" pitchFamily="34" charset="-128"/>
              </a:rPr>
              <a:t>P = Program Project/Center Grants</a:t>
            </a:r>
          </a:p>
          <a:p>
            <a:r>
              <a:rPr lang="en-US" altLang="en-US" dirty="0">
                <a:ea typeface="ＭＳ Ｐゴシック" panose="020B0600070205080204" pitchFamily="34" charset="-128"/>
              </a:rPr>
              <a:t>U = Cooperative Agreements Grants</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28320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F523E5A3-1DCE-EF41-B445-A3E3EF4A205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5201F7C2-32B3-1F46-9709-082D69457662}" type="slidenum">
              <a:rPr lang="en-US" altLang="en-US" sz="1320" u="none"/>
              <a:pPr eaLnBrk="1" hangingPunct="1"/>
              <a:t>18</a:t>
            </a:fld>
            <a:endParaRPr lang="en-US" altLang="en-US" sz="1320" u="none"/>
          </a:p>
        </p:txBody>
      </p:sp>
      <p:sp>
        <p:nvSpPr>
          <p:cNvPr id="27650" name="Rectangle 2">
            <a:extLst>
              <a:ext uri="{FF2B5EF4-FFF2-40B4-BE49-F238E27FC236}">
                <a16:creationId xmlns:a16="http://schemas.microsoft.com/office/drawing/2014/main" id="{42642787-6FC9-0C40-9B2F-F8542A8C65D5}"/>
              </a:ext>
            </a:extLst>
          </p:cNvPr>
          <p:cNvSpPr>
            <a:spLocks noGrp="1" noChangeArrowheads="1"/>
          </p:cNvSpPr>
          <p:nvPr>
            <p:ph type="title"/>
          </p:nvPr>
        </p:nvSpPr>
        <p:spPr/>
        <p:txBody>
          <a:bodyPr/>
          <a:lstStyle/>
          <a:p>
            <a:r>
              <a:rPr lang="en-US" altLang="en-US" b="1" dirty="0">
                <a:ea typeface="ＭＳ Ｐゴシック" panose="020B0600070205080204" pitchFamily="34" charset="-128"/>
              </a:rPr>
              <a:t>Career Development Awards</a:t>
            </a:r>
          </a:p>
        </p:txBody>
      </p:sp>
      <p:sp>
        <p:nvSpPr>
          <p:cNvPr id="27651" name="Rectangle 3">
            <a:extLst>
              <a:ext uri="{FF2B5EF4-FFF2-40B4-BE49-F238E27FC236}">
                <a16:creationId xmlns:a16="http://schemas.microsoft.com/office/drawing/2014/main" id="{6B7FC49C-2963-954A-AAE7-2D66DE53CB83}"/>
              </a:ext>
            </a:extLst>
          </p:cNvPr>
          <p:cNvSpPr>
            <a:spLocks noGrp="1" noChangeArrowheads="1"/>
          </p:cNvSpPr>
          <p:nvPr>
            <p:ph type="body" idx="1"/>
          </p:nvPr>
        </p:nvSpPr>
        <p:spPr>
          <a:xfrm>
            <a:off x="502920" y="1743552"/>
            <a:ext cx="9052560" cy="689768"/>
          </a:xfrm>
        </p:spPr>
        <p:txBody>
          <a:bodyPr/>
          <a:lstStyle/>
          <a:p>
            <a:r>
              <a:rPr lang="en-US" altLang="en-US" sz="1760">
                <a:ea typeface="ＭＳ Ｐゴシック" panose="020B0600070205080204" pitchFamily="34" charset="-128"/>
              </a:rPr>
              <a:t>http://nexus.od.nih.gov/all/2011/10/07/trends-in-nih-training-and-career-development-awards/</a:t>
            </a:r>
          </a:p>
        </p:txBody>
      </p:sp>
      <p:pic>
        <p:nvPicPr>
          <p:cNvPr id="27652" name="Picture 5" descr="awards_by_stage_21">
            <a:extLst>
              <a:ext uri="{FF2B5EF4-FFF2-40B4-BE49-F238E27FC236}">
                <a16:creationId xmlns:a16="http://schemas.microsoft.com/office/drawing/2014/main" id="{182E7EEC-C130-D845-9B09-CE63D5444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8" y="2428082"/>
            <a:ext cx="8806339" cy="523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181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1C61-453C-7446-880D-D61ED07F94B9}"/>
              </a:ext>
            </a:extLst>
          </p:cNvPr>
          <p:cNvSpPr>
            <a:spLocks noGrp="1"/>
          </p:cNvSpPr>
          <p:nvPr>
            <p:ph type="title"/>
          </p:nvPr>
        </p:nvSpPr>
        <p:spPr>
          <a:xfrm>
            <a:off x="502920" y="39680"/>
            <a:ext cx="9052560" cy="1036320"/>
          </a:xfrm>
        </p:spPr>
        <p:txBody>
          <a:bodyPr/>
          <a:lstStyle/>
          <a:p>
            <a:r>
              <a:rPr lang="en-US" b="1" dirty="0"/>
              <a:t>NIH TRAINING GRANTS FOR CLINICIANS</a:t>
            </a:r>
          </a:p>
        </p:txBody>
      </p:sp>
      <p:sp>
        <p:nvSpPr>
          <p:cNvPr id="4" name="Slide Number Placeholder 3">
            <a:extLst>
              <a:ext uri="{FF2B5EF4-FFF2-40B4-BE49-F238E27FC236}">
                <a16:creationId xmlns:a16="http://schemas.microsoft.com/office/drawing/2014/main" id="{624E7458-C33C-B844-930C-65B06A562D37}"/>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19</a:t>
            </a:fld>
            <a:endParaRPr lang="en-US" altLang="en-US"/>
          </a:p>
        </p:txBody>
      </p:sp>
      <p:sp>
        <p:nvSpPr>
          <p:cNvPr id="9" name="Rectangle 8">
            <a:extLst>
              <a:ext uri="{FF2B5EF4-FFF2-40B4-BE49-F238E27FC236}">
                <a16:creationId xmlns:a16="http://schemas.microsoft.com/office/drawing/2014/main" id="{76775EF5-EAFB-CB4E-AD2A-C491718057D3}"/>
              </a:ext>
            </a:extLst>
          </p:cNvPr>
          <p:cNvSpPr/>
          <p:nvPr/>
        </p:nvSpPr>
        <p:spPr>
          <a:xfrm>
            <a:off x="1447800" y="7263130"/>
            <a:ext cx="6934200" cy="369332"/>
          </a:xfrm>
          <a:prstGeom prst="rect">
            <a:avLst/>
          </a:prstGeom>
        </p:spPr>
        <p:txBody>
          <a:bodyPr wrap="square">
            <a:spAutoFit/>
          </a:bodyPr>
          <a:lstStyle/>
          <a:p>
            <a:r>
              <a:rPr lang="en-US" dirty="0"/>
              <a:t>https://</a:t>
            </a:r>
            <a:r>
              <a:rPr lang="en-US" dirty="0" err="1"/>
              <a:t>researchtraining.nih.gov</a:t>
            </a:r>
            <a:r>
              <a:rPr lang="en-US" dirty="0"/>
              <a:t>/career/postdoctoral-residency</a:t>
            </a:r>
          </a:p>
        </p:txBody>
      </p:sp>
      <p:pic>
        <p:nvPicPr>
          <p:cNvPr id="10" name="Picture 9">
            <a:extLst>
              <a:ext uri="{FF2B5EF4-FFF2-40B4-BE49-F238E27FC236}">
                <a16:creationId xmlns:a16="http://schemas.microsoft.com/office/drawing/2014/main" id="{AE85CAC7-4A3D-5840-9908-FB52C71F34A1}"/>
              </a:ext>
            </a:extLst>
          </p:cNvPr>
          <p:cNvPicPr>
            <a:picLocks noChangeAspect="1"/>
          </p:cNvPicPr>
          <p:nvPr/>
        </p:nvPicPr>
        <p:blipFill>
          <a:blip r:embed="rId2"/>
          <a:stretch>
            <a:fillRect/>
          </a:stretch>
        </p:blipFill>
        <p:spPr>
          <a:xfrm>
            <a:off x="876300" y="1249518"/>
            <a:ext cx="8305800" cy="5767917"/>
          </a:xfrm>
          <a:prstGeom prst="rect">
            <a:avLst/>
          </a:prstGeom>
        </p:spPr>
      </p:pic>
    </p:spTree>
    <p:extLst>
      <p:ext uri="{BB962C8B-B14F-4D97-AF65-F5344CB8AC3E}">
        <p14:creationId xmlns:p14="http://schemas.microsoft.com/office/powerpoint/2010/main" val="288404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7DE3-9982-7742-9D80-DFA0DAE01FE1}"/>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Outline</a:t>
            </a:r>
          </a:p>
        </p:txBody>
      </p:sp>
      <p:sp>
        <p:nvSpPr>
          <p:cNvPr id="3" name="Content Placeholder 2">
            <a:extLst>
              <a:ext uri="{FF2B5EF4-FFF2-40B4-BE49-F238E27FC236}">
                <a16:creationId xmlns:a16="http://schemas.microsoft.com/office/drawing/2014/main" id="{D885E8E7-C482-2643-9D99-0564AA6952F7}"/>
              </a:ext>
            </a:extLst>
          </p:cNvPr>
          <p:cNvSpPr>
            <a:spLocks noGrp="1"/>
          </p:cNvSpPr>
          <p:nvPr>
            <p:ph idx="1"/>
          </p:nvPr>
        </p:nvSpPr>
        <p:spPr/>
        <p:txBody>
          <a:bodyPr>
            <a:normAutofit/>
          </a:bodyPr>
          <a:lstStyle/>
          <a:p>
            <a:pPr marL="12700">
              <a:lnSpc>
                <a:spcPct val="100000"/>
              </a:lnSpc>
            </a:pPr>
            <a:r>
              <a:rPr lang="en-US" sz="3200" spc="-5" dirty="0">
                <a:latin typeface="Arial" panose="020B0604020202020204" pitchFamily="34" charset="0"/>
                <a:cs typeface="Arial" panose="020B0604020202020204" pitchFamily="34" charset="0"/>
              </a:rPr>
              <a:t>Editorial</a:t>
            </a:r>
          </a:p>
          <a:p>
            <a:pPr marL="12700">
              <a:lnSpc>
                <a:spcPct val="100000"/>
              </a:lnSpc>
            </a:pPr>
            <a:r>
              <a:rPr lang="en-US" sz="3200" spc="-5" dirty="0">
                <a:latin typeface="Arial" panose="020B0604020202020204" pitchFamily="34" charset="0"/>
                <a:cs typeface="Arial" panose="020B0604020202020204" pitchFamily="34" charset="0"/>
              </a:rPr>
              <a:t>Why a Science Career?</a:t>
            </a:r>
            <a:endParaRPr lang="en-US" sz="3200" dirty="0">
              <a:latin typeface="Arial" panose="020B0604020202020204" pitchFamily="34" charset="0"/>
              <a:cs typeface="Arial" panose="020B0604020202020204" pitchFamily="34" charset="0"/>
            </a:endParaRPr>
          </a:p>
          <a:p>
            <a:pPr marL="12700">
              <a:lnSpc>
                <a:spcPct val="100000"/>
              </a:lnSpc>
              <a:spcBef>
                <a:spcPts val="1350"/>
              </a:spcBef>
            </a:pPr>
            <a:r>
              <a:rPr lang="en-US" sz="3200" spc="-15" dirty="0">
                <a:latin typeface="Arial" panose="020B0604020202020204" pitchFamily="34" charset="0"/>
                <a:cs typeface="Arial" panose="020B0604020202020204" pitchFamily="34" charset="0"/>
              </a:rPr>
              <a:t>Types of NIH Grants/Institutes/Grant Cycles</a:t>
            </a:r>
            <a:endParaRPr lang="en-US" sz="3200" dirty="0">
              <a:latin typeface="Arial" panose="020B0604020202020204" pitchFamily="34" charset="0"/>
              <a:cs typeface="Arial" panose="020B0604020202020204" pitchFamily="34" charset="0"/>
            </a:endParaRPr>
          </a:p>
          <a:p>
            <a:pPr marL="12700">
              <a:lnSpc>
                <a:spcPct val="100000"/>
              </a:lnSpc>
              <a:spcBef>
                <a:spcPts val="1420"/>
              </a:spcBef>
            </a:pPr>
            <a:r>
              <a:rPr lang="en-US" sz="3200" spc="-25" dirty="0">
                <a:latin typeface="Arial" panose="020B0604020202020204" pitchFamily="34" charset="0"/>
                <a:cs typeface="Arial" panose="020B0604020202020204" pitchFamily="34" charset="0"/>
              </a:rPr>
              <a:t>New NIH Format</a:t>
            </a:r>
            <a:endParaRPr lang="en-US" sz="3200" dirty="0">
              <a:latin typeface="Arial" panose="020B0604020202020204" pitchFamily="34" charset="0"/>
              <a:cs typeface="Arial" panose="020B0604020202020204" pitchFamily="34" charset="0"/>
            </a:endParaRPr>
          </a:p>
          <a:p>
            <a:pPr marL="12700">
              <a:lnSpc>
                <a:spcPct val="100000"/>
              </a:lnSpc>
              <a:spcBef>
                <a:spcPts val="1470"/>
              </a:spcBef>
            </a:pPr>
            <a:r>
              <a:rPr lang="en-US" sz="3200" spc="-25" dirty="0">
                <a:latin typeface="Arial" panose="020B0604020202020204" pitchFamily="34" charset="0"/>
                <a:cs typeface="Arial" panose="020B0604020202020204" pitchFamily="34" charset="0"/>
              </a:rPr>
              <a:t>Writing the Grant</a:t>
            </a:r>
            <a:endParaRPr lang="en-US" sz="3200" dirty="0">
              <a:latin typeface="Arial" panose="020B0604020202020204" pitchFamily="34" charset="0"/>
              <a:cs typeface="Arial" panose="020B0604020202020204" pitchFamily="34" charset="0"/>
            </a:endParaRPr>
          </a:p>
          <a:p>
            <a:pPr marL="12700">
              <a:lnSpc>
                <a:spcPct val="100000"/>
              </a:lnSpc>
              <a:spcBef>
                <a:spcPts val="1480"/>
              </a:spcBef>
            </a:pPr>
            <a:r>
              <a:rPr lang="en-US" sz="3200" spc="-5" dirty="0">
                <a:latin typeface="Arial" panose="020B0604020202020204" pitchFamily="34" charset="0"/>
                <a:cs typeface="Arial" panose="020B0604020202020204" pitchFamily="34" charset="0"/>
              </a:rPr>
              <a:t>How the Grant is Reviewed</a:t>
            </a:r>
            <a:endParaRPr lang="en-US" sz="3200" dirty="0">
              <a:latin typeface="Arial" panose="020B0604020202020204" pitchFamily="34" charset="0"/>
              <a:cs typeface="Arial" panose="020B0604020202020204" pitchFamily="34" charset="0"/>
            </a:endParaRPr>
          </a:p>
          <a:p>
            <a:pPr marL="12700">
              <a:lnSpc>
                <a:spcPct val="100000"/>
              </a:lnSpc>
              <a:spcBef>
                <a:spcPts val="1480"/>
              </a:spcBef>
            </a:pPr>
            <a:r>
              <a:rPr lang="en-US" sz="3200" spc="-55" dirty="0">
                <a:latin typeface="Arial" panose="020B0604020202020204" pitchFamily="34" charset="0"/>
                <a:cs typeface="Arial" panose="020B0604020202020204" pitchFamily="34" charset="0"/>
              </a:rPr>
              <a:t>Helpful Resources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025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A0CE-D0A2-4745-AA8A-CFB1BDC2C527}"/>
              </a:ext>
            </a:extLst>
          </p:cNvPr>
          <p:cNvSpPr>
            <a:spLocks noGrp="1"/>
          </p:cNvSpPr>
          <p:nvPr>
            <p:ph type="title"/>
          </p:nvPr>
        </p:nvSpPr>
        <p:spPr/>
        <p:txBody>
          <a:bodyPr/>
          <a:lstStyle/>
          <a:p>
            <a:r>
              <a:rPr lang="en-US" dirty="0"/>
              <a:t>TRAINING GRANTS FOR PHDS</a:t>
            </a:r>
          </a:p>
        </p:txBody>
      </p:sp>
      <p:sp>
        <p:nvSpPr>
          <p:cNvPr id="4" name="Slide Number Placeholder 3">
            <a:extLst>
              <a:ext uri="{FF2B5EF4-FFF2-40B4-BE49-F238E27FC236}">
                <a16:creationId xmlns:a16="http://schemas.microsoft.com/office/drawing/2014/main" id="{A1CD37EC-8106-C34D-A575-A06DA543CD59}"/>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20</a:t>
            </a:fld>
            <a:endParaRPr lang="en-US" altLang="en-US"/>
          </a:p>
        </p:txBody>
      </p:sp>
      <p:graphicFrame>
        <p:nvGraphicFramePr>
          <p:cNvPr id="7" name="Table 6">
            <a:extLst>
              <a:ext uri="{FF2B5EF4-FFF2-40B4-BE49-F238E27FC236}">
                <a16:creationId xmlns:a16="http://schemas.microsoft.com/office/drawing/2014/main" id="{DCDF8532-B122-6E45-8895-709C3134D7FB}"/>
              </a:ext>
            </a:extLst>
          </p:cNvPr>
          <p:cNvGraphicFramePr>
            <a:graphicFrameLocks noGrp="1"/>
          </p:cNvGraphicFramePr>
          <p:nvPr>
            <p:extLst>
              <p:ext uri="{D42A27DB-BD31-4B8C-83A1-F6EECF244321}">
                <p14:modId xmlns:p14="http://schemas.microsoft.com/office/powerpoint/2010/main" val="2050630144"/>
              </p:ext>
            </p:extLst>
          </p:nvPr>
        </p:nvGraphicFramePr>
        <p:xfrm>
          <a:off x="204212" y="2959066"/>
          <a:ext cx="9854188" cy="2350154"/>
        </p:xfrm>
        <a:graphic>
          <a:graphicData uri="http://schemas.openxmlformats.org/drawingml/2006/table">
            <a:tbl>
              <a:tblPr>
                <a:tableStyleId>{5C22544A-7EE6-4342-B048-85BDC9FD1C3A}</a:tableStyleId>
              </a:tblPr>
              <a:tblGrid>
                <a:gridCol w="1166414">
                  <a:extLst>
                    <a:ext uri="{9D8B030D-6E8A-4147-A177-3AD203B41FA5}">
                      <a16:colId xmlns:a16="http://schemas.microsoft.com/office/drawing/2014/main" val="3792787146"/>
                    </a:ext>
                  </a:extLst>
                </a:gridCol>
                <a:gridCol w="8687774">
                  <a:extLst>
                    <a:ext uri="{9D8B030D-6E8A-4147-A177-3AD203B41FA5}">
                      <a16:colId xmlns:a16="http://schemas.microsoft.com/office/drawing/2014/main" val="153084275"/>
                    </a:ext>
                  </a:extLst>
                </a:gridCol>
              </a:tblGrid>
              <a:tr h="286147">
                <a:tc gridSpan="2">
                  <a:txBody>
                    <a:bodyPr/>
                    <a:lstStyle/>
                    <a:p>
                      <a:pPr algn="l" fontAlgn="b"/>
                      <a:r>
                        <a:rPr lang="en-US" sz="1700" u="none" strike="noStrike">
                          <a:effectLst/>
                        </a:rPr>
                        <a:t>FELLOWSHIPS</a:t>
                      </a:r>
                      <a:endParaRPr lang="en-US" sz="1700" b="0" i="0" u="none" strike="noStrike">
                        <a:solidFill>
                          <a:srgbClr val="000000"/>
                        </a:solidFill>
                        <a:effectLst/>
                        <a:latin typeface="Calibri" panose="020F0502020204030204" pitchFamily="34" charset="0"/>
                      </a:endParaRPr>
                    </a:p>
                  </a:txBody>
                  <a:tcPr marL="128766" marR="128766" marT="64383" marB="64383" anchor="b"/>
                </a:tc>
                <a:tc hMerge="1">
                  <a:txBody>
                    <a:bodyPr/>
                    <a:lstStyle/>
                    <a:p>
                      <a:endParaRPr lang="en-US"/>
                    </a:p>
                  </a:txBody>
                  <a:tcPr/>
                </a:tc>
                <a:extLst>
                  <a:ext uri="{0D108BD9-81ED-4DB2-BD59-A6C34878D82A}">
                    <a16:rowId xmlns:a16="http://schemas.microsoft.com/office/drawing/2014/main" val="1995991589"/>
                  </a:ext>
                </a:extLst>
              </a:tr>
              <a:tr h="286147">
                <a:tc>
                  <a:txBody>
                    <a:bodyPr/>
                    <a:lstStyle/>
                    <a:p>
                      <a:pPr algn="l" fontAlgn="b"/>
                      <a:r>
                        <a:rPr lang="en-US" sz="1700" u="none" strike="noStrike">
                          <a:effectLst/>
                        </a:rPr>
                        <a:t>F05</a:t>
                      </a:r>
                      <a:endParaRPr lang="en-US" sz="1700" b="0" i="0" u="none" strike="noStrike">
                        <a:solidFill>
                          <a:srgbClr val="000000"/>
                        </a:solidFill>
                        <a:effectLst/>
                        <a:latin typeface="Calibri" panose="020F0502020204030204" pitchFamily="34" charset="0"/>
                      </a:endParaRPr>
                    </a:p>
                  </a:txBody>
                  <a:tcPr marL="13413" marR="13413" marT="13413" marB="0" anchor="b"/>
                </a:tc>
                <a:tc>
                  <a:txBody>
                    <a:bodyPr/>
                    <a:lstStyle/>
                    <a:p>
                      <a:pPr algn="l" fontAlgn="b"/>
                      <a:r>
                        <a:rPr lang="en-US" sz="1700" u="none" strike="noStrike">
                          <a:effectLst/>
                        </a:rPr>
                        <a:t>International Research Fellowships</a:t>
                      </a:r>
                      <a:endParaRPr lang="en-US" sz="1700" b="0" i="0" u="none" strike="noStrike">
                        <a:solidFill>
                          <a:srgbClr val="000000"/>
                        </a:solidFill>
                        <a:effectLst/>
                        <a:latin typeface="Calibri" panose="020F0502020204030204" pitchFamily="34" charset="0"/>
                      </a:endParaRPr>
                    </a:p>
                  </a:txBody>
                  <a:tcPr marL="13413" marR="13413" marT="13413" marB="0" anchor="b"/>
                </a:tc>
                <a:extLst>
                  <a:ext uri="{0D108BD9-81ED-4DB2-BD59-A6C34878D82A}">
                    <a16:rowId xmlns:a16="http://schemas.microsoft.com/office/drawing/2014/main" val="2050429533"/>
                  </a:ext>
                </a:extLst>
              </a:tr>
              <a:tr h="528478">
                <a:tc>
                  <a:txBody>
                    <a:bodyPr/>
                    <a:lstStyle/>
                    <a:p>
                      <a:pPr algn="l" fontAlgn="b"/>
                      <a:r>
                        <a:rPr lang="en-US" sz="1700" u="none" strike="noStrike">
                          <a:effectLst/>
                        </a:rPr>
                        <a:t>F30</a:t>
                      </a:r>
                      <a:endParaRPr lang="en-US" sz="1700" b="0" i="0" u="none" strike="noStrike">
                        <a:solidFill>
                          <a:srgbClr val="000000"/>
                        </a:solidFill>
                        <a:effectLst/>
                        <a:latin typeface="Calibri" panose="020F0502020204030204" pitchFamily="34" charset="0"/>
                      </a:endParaRPr>
                    </a:p>
                  </a:txBody>
                  <a:tcPr marL="13413" marR="13413" marT="13413" marB="0" anchor="b"/>
                </a:tc>
                <a:tc>
                  <a:txBody>
                    <a:bodyPr/>
                    <a:lstStyle/>
                    <a:p>
                      <a:pPr algn="l" fontAlgn="b"/>
                      <a:r>
                        <a:rPr lang="en-US" sz="1700" u="none" strike="noStrike" dirty="0">
                          <a:effectLst/>
                        </a:rPr>
                        <a:t>Ruth L. </a:t>
                      </a:r>
                      <a:r>
                        <a:rPr lang="en-US" sz="1700" u="none" strike="noStrike" dirty="0" err="1">
                          <a:effectLst/>
                        </a:rPr>
                        <a:t>Kirschstein</a:t>
                      </a:r>
                      <a:r>
                        <a:rPr lang="en-US" sz="1700" u="none" strike="noStrike" dirty="0">
                          <a:effectLst/>
                        </a:rPr>
                        <a:t> Individual Predoctoral NRSA for MD/​PhD and other Dual Degree Fellowships</a:t>
                      </a:r>
                      <a:endParaRPr lang="en-US" sz="1700" b="0" i="0" u="none" strike="noStrike" dirty="0">
                        <a:solidFill>
                          <a:srgbClr val="000000"/>
                        </a:solidFill>
                        <a:effectLst/>
                        <a:latin typeface="Calibri" panose="020F0502020204030204" pitchFamily="34" charset="0"/>
                      </a:endParaRPr>
                    </a:p>
                  </a:txBody>
                  <a:tcPr marL="13413" marR="13413" marT="13413" marB="0" anchor="b"/>
                </a:tc>
                <a:extLst>
                  <a:ext uri="{0D108BD9-81ED-4DB2-BD59-A6C34878D82A}">
                    <a16:rowId xmlns:a16="http://schemas.microsoft.com/office/drawing/2014/main" val="1923242149"/>
                  </a:ext>
                </a:extLst>
              </a:tr>
              <a:tr h="286147">
                <a:tc>
                  <a:txBody>
                    <a:bodyPr/>
                    <a:lstStyle/>
                    <a:p>
                      <a:pPr algn="l" fontAlgn="b"/>
                      <a:r>
                        <a:rPr lang="en-US" sz="1700" u="none" strike="noStrike">
                          <a:effectLst/>
                        </a:rPr>
                        <a:t>F31</a:t>
                      </a:r>
                      <a:endParaRPr lang="en-US" sz="1700" b="0" i="0" u="none" strike="noStrike">
                        <a:solidFill>
                          <a:srgbClr val="000000"/>
                        </a:solidFill>
                        <a:effectLst/>
                        <a:latin typeface="Calibri" panose="020F0502020204030204" pitchFamily="34" charset="0"/>
                      </a:endParaRPr>
                    </a:p>
                  </a:txBody>
                  <a:tcPr marL="13413" marR="13413" marT="13413" marB="0" anchor="b"/>
                </a:tc>
                <a:tc>
                  <a:txBody>
                    <a:bodyPr/>
                    <a:lstStyle/>
                    <a:p>
                      <a:pPr algn="l" fontAlgn="b"/>
                      <a:r>
                        <a:rPr lang="en-US" sz="1700" u="none" strike="noStrike">
                          <a:effectLst/>
                        </a:rPr>
                        <a:t>Ruth L. Kirschstein Predoctoral Individual National Research Service Award</a:t>
                      </a:r>
                      <a:endParaRPr lang="en-US" sz="1700" b="0" i="0" u="none" strike="noStrike">
                        <a:solidFill>
                          <a:srgbClr val="000000"/>
                        </a:solidFill>
                        <a:effectLst/>
                        <a:latin typeface="Calibri" panose="020F0502020204030204" pitchFamily="34" charset="0"/>
                      </a:endParaRPr>
                    </a:p>
                  </a:txBody>
                  <a:tcPr marL="13413" marR="13413" marT="13413" marB="0" anchor="b"/>
                </a:tc>
                <a:extLst>
                  <a:ext uri="{0D108BD9-81ED-4DB2-BD59-A6C34878D82A}">
                    <a16:rowId xmlns:a16="http://schemas.microsoft.com/office/drawing/2014/main" val="1472758379"/>
                  </a:ext>
                </a:extLst>
              </a:tr>
              <a:tr h="286147">
                <a:tc>
                  <a:txBody>
                    <a:bodyPr/>
                    <a:lstStyle/>
                    <a:p>
                      <a:pPr algn="l" fontAlgn="b"/>
                      <a:r>
                        <a:rPr lang="en-US" sz="1700" u="none" strike="noStrike">
                          <a:effectLst/>
                        </a:rPr>
                        <a:t>F32</a:t>
                      </a:r>
                      <a:endParaRPr lang="en-US" sz="1700" b="0" i="0" u="none" strike="noStrike">
                        <a:solidFill>
                          <a:srgbClr val="000000"/>
                        </a:solidFill>
                        <a:effectLst/>
                        <a:latin typeface="Calibri" panose="020F0502020204030204" pitchFamily="34" charset="0"/>
                      </a:endParaRPr>
                    </a:p>
                  </a:txBody>
                  <a:tcPr marL="13413" marR="13413" marT="13413" marB="0" anchor="b"/>
                </a:tc>
                <a:tc>
                  <a:txBody>
                    <a:bodyPr/>
                    <a:lstStyle/>
                    <a:p>
                      <a:pPr algn="l" fontAlgn="b"/>
                      <a:r>
                        <a:rPr lang="en-US" sz="1700" u="none" strike="noStrike">
                          <a:effectLst/>
                        </a:rPr>
                        <a:t>Ruth L. Kirschstein Postdoctoral Individual National Research Service Award</a:t>
                      </a:r>
                      <a:endParaRPr lang="en-US" sz="1700" b="0" i="0" u="none" strike="noStrike">
                        <a:solidFill>
                          <a:srgbClr val="000000"/>
                        </a:solidFill>
                        <a:effectLst/>
                        <a:latin typeface="Calibri (Body)"/>
                      </a:endParaRPr>
                    </a:p>
                  </a:txBody>
                  <a:tcPr marL="13413" marR="13413" marT="13413" marB="0" anchor="b"/>
                </a:tc>
                <a:extLst>
                  <a:ext uri="{0D108BD9-81ED-4DB2-BD59-A6C34878D82A}">
                    <a16:rowId xmlns:a16="http://schemas.microsoft.com/office/drawing/2014/main" val="3752039223"/>
                  </a:ext>
                </a:extLst>
              </a:tr>
              <a:tr h="286147">
                <a:tc>
                  <a:txBody>
                    <a:bodyPr/>
                    <a:lstStyle/>
                    <a:p>
                      <a:pPr algn="l" fontAlgn="b"/>
                      <a:r>
                        <a:rPr lang="en-US" sz="1700" u="none" strike="noStrike">
                          <a:effectLst/>
                        </a:rPr>
                        <a:t>F33</a:t>
                      </a:r>
                      <a:endParaRPr lang="en-US" sz="1700" b="0" i="0" u="none" strike="noStrike">
                        <a:solidFill>
                          <a:srgbClr val="000000"/>
                        </a:solidFill>
                        <a:effectLst/>
                        <a:latin typeface="Calibri" panose="020F0502020204030204" pitchFamily="34" charset="0"/>
                      </a:endParaRPr>
                    </a:p>
                  </a:txBody>
                  <a:tcPr marL="13413" marR="13413" marT="13413" marB="0" anchor="b"/>
                </a:tc>
                <a:tc>
                  <a:txBody>
                    <a:bodyPr/>
                    <a:lstStyle/>
                    <a:p>
                      <a:pPr algn="l" fontAlgn="b"/>
                      <a:r>
                        <a:rPr lang="en-US" sz="1700" u="none" strike="noStrike">
                          <a:effectLst/>
                        </a:rPr>
                        <a:t>Ruth L. Kirschstein National Research Service Awards for Senior Fellows</a:t>
                      </a:r>
                      <a:endParaRPr lang="en-US" sz="1700" b="0" i="0" u="none" strike="noStrike">
                        <a:solidFill>
                          <a:srgbClr val="000000"/>
                        </a:solidFill>
                        <a:effectLst/>
                        <a:latin typeface="Calibri" panose="020F0502020204030204" pitchFamily="34" charset="0"/>
                      </a:endParaRPr>
                    </a:p>
                  </a:txBody>
                  <a:tcPr marL="13413" marR="13413" marT="13413" marB="0" anchor="b"/>
                </a:tc>
                <a:extLst>
                  <a:ext uri="{0D108BD9-81ED-4DB2-BD59-A6C34878D82A}">
                    <a16:rowId xmlns:a16="http://schemas.microsoft.com/office/drawing/2014/main" val="3593420628"/>
                  </a:ext>
                </a:extLst>
              </a:tr>
              <a:tr h="286147">
                <a:tc>
                  <a:txBody>
                    <a:bodyPr/>
                    <a:lstStyle/>
                    <a:p>
                      <a:pPr algn="l" fontAlgn="b"/>
                      <a:r>
                        <a:rPr lang="en-US" sz="1700" u="none" strike="noStrike">
                          <a:effectLst/>
                        </a:rPr>
                        <a:t>F99/K00</a:t>
                      </a:r>
                      <a:endParaRPr lang="en-US" sz="1700" b="0" i="0" u="none" strike="noStrike">
                        <a:solidFill>
                          <a:srgbClr val="000000"/>
                        </a:solidFill>
                        <a:effectLst/>
                        <a:latin typeface="Calibri" panose="020F0502020204030204" pitchFamily="34" charset="0"/>
                      </a:endParaRPr>
                    </a:p>
                  </a:txBody>
                  <a:tcPr marL="13413" marR="13413" marT="13413" marB="0" anchor="b"/>
                </a:tc>
                <a:tc>
                  <a:txBody>
                    <a:bodyPr/>
                    <a:lstStyle/>
                    <a:p>
                      <a:pPr algn="l" fontAlgn="b"/>
                      <a:r>
                        <a:rPr lang="en-US" sz="1700" u="none" strike="noStrike" dirty="0">
                          <a:effectLst/>
                        </a:rPr>
                        <a:t>Individual Predoctoral to Postdoctoral Fellow Transition Award </a:t>
                      </a:r>
                      <a:endParaRPr lang="en-US" sz="1700" b="0" i="0" u="none" strike="noStrike" dirty="0">
                        <a:solidFill>
                          <a:srgbClr val="000000"/>
                        </a:solidFill>
                        <a:effectLst/>
                        <a:latin typeface="Calibri" panose="020F0502020204030204" pitchFamily="34" charset="0"/>
                      </a:endParaRPr>
                    </a:p>
                  </a:txBody>
                  <a:tcPr marL="13413" marR="13413" marT="13413" marB="0" anchor="b"/>
                </a:tc>
                <a:extLst>
                  <a:ext uri="{0D108BD9-81ED-4DB2-BD59-A6C34878D82A}">
                    <a16:rowId xmlns:a16="http://schemas.microsoft.com/office/drawing/2014/main" val="2248892343"/>
                  </a:ext>
                </a:extLst>
              </a:tr>
            </a:tbl>
          </a:graphicData>
        </a:graphic>
      </p:graphicFrame>
      <p:sp>
        <p:nvSpPr>
          <p:cNvPr id="8" name="Rectangle 7">
            <a:extLst>
              <a:ext uri="{FF2B5EF4-FFF2-40B4-BE49-F238E27FC236}">
                <a16:creationId xmlns:a16="http://schemas.microsoft.com/office/drawing/2014/main" id="{FD53F335-3BB3-6F48-AAC3-A464131C916C}"/>
              </a:ext>
            </a:extLst>
          </p:cNvPr>
          <p:cNvSpPr/>
          <p:nvPr/>
        </p:nvSpPr>
        <p:spPr>
          <a:xfrm>
            <a:off x="2514600" y="7449234"/>
            <a:ext cx="5029200" cy="646331"/>
          </a:xfrm>
          <a:prstGeom prst="rect">
            <a:avLst/>
          </a:prstGeom>
        </p:spPr>
        <p:txBody>
          <a:bodyPr>
            <a:spAutoFit/>
          </a:bodyPr>
          <a:lstStyle/>
          <a:p>
            <a:r>
              <a:rPr lang="en-US" dirty="0"/>
              <a:t>https://</a:t>
            </a:r>
            <a:r>
              <a:rPr lang="en-US" dirty="0" err="1"/>
              <a:t>researchtraining.nih.gov</a:t>
            </a:r>
            <a:r>
              <a:rPr lang="en-US" dirty="0"/>
              <a:t>/programs/fellowships</a:t>
            </a:r>
          </a:p>
        </p:txBody>
      </p:sp>
    </p:spTree>
    <p:extLst>
      <p:ext uri="{BB962C8B-B14F-4D97-AF65-F5344CB8AC3E}">
        <p14:creationId xmlns:p14="http://schemas.microsoft.com/office/powerpoint/2010/main" val="3786581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749EAA5B-F059-4549-BC8C-55A764101585}"/>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916829EF-597B-4644-B9C9-3FF3E64A07C8}" type="slidenum">
              <a:rPr lang="en-US" altLang="en-US" sz="1320" u="none"/>
              <a:pPr eaLnBrk="1" hangingPunct="1"/>
              <a:t>21</a:t>
            </a:fld>
            <a:endParaRPr lang="en-US" altLang="en-US" sz="1320" u="none"/>
          </a:p>
        </p:txBody>
      </p:sp>
      <p:sp>
        <p:nvSpPr>
          <p:cNvPr id="28674" name="Rectangle 2">
            <a:extLst>
              <a:ext uri="{FF2B5EF4-FFF2-40B4-BE49-F238E27FC236}">
                <a16:creationId xmlns:a16="http://schemas.microsoft.com/office/drawing/2014/main" id="{57791AEA-DAA4-074A-8357-3AE2985890CB}"/>
              </a:ext>
            </a:extLst>
          </p:cNvPr>
          <p:cNvSpPr>
            <a:spLocks noGrp="1" noChangeArrowheads="1"/>
          </p:cNvSpPr>
          <p:nvPr>
            <p:ph type="title"/>
          </p:nvPr>
        </p:nvSpPr>
        <p:spPr>
          <a:xfrm>
            <a:off x="76200" y="518160"/>
            <a:ext cx="9982200" cy="1036320"/>
          </a:xfrm>
        </p:spPr>
        <p:txBody>
          <a:bodyPr/>
          <a:lstStyle/>
          <a:p>
            <a:r>
              <a:rPr lang="en-US" altLang="en-US" sz="3520" b="1" dirty="0">
                <a:ea typeface="ＭＳ Ｐゴシック" panose="020B0600070205080204" pitchFamily="34" charset="-128"/>
              </a:rPr>
              <a:t>What does it take to be K-competitive?</a:t>
            </a:r>
          </a:p>
        </p:txBody>
      </p:sp>
      <p:sp>
        <p:nvSpPr>
          <p:cNvPr id="28675" name="Rectangle 3">
            <a:extLst>
              <a:ext uri="{FF2B5EF4-FFF2-40B4-BE49-F238E27FC236}">
                <a16:creationId xmlns:a16="http://schemas.microsoft.com/office/drawing/2014/main" id="{B677F5DA-A39B-3C4D-AC97-1F0EF2E75D92}"/>
              </a:ext>
            </a:extLst>
          </p:cNvPr>
          <p:cNvSpPr>
            <a:spLocks noGrp="1" noChangeArrowheads="1"/>
          </p:cNvSpPr>
          <p:nvPr>
            <p:ph type="body" idx="1"/>
          </p:nvPr>
        </p:nvSpPr>
        <p:spPr>
          <a:xfrm>
            <a:off x="289560" y="1554480"/>
            <a:ext cx="9479280" cy="4955858"/>
          </a:xfrm>
        </p:spPr>
        <p:txBody>
          <a:bodyPr/>
          <a:lstStyle/>
          <a:p>
            <a:r>
              <a:rPr lang="en-US" altLang="en-US" sz="3080" dirty="0">
                <a:ea typeface="ＭＳ Ｐゴシック" panose="020B0600070205080204" pitchFamily="34" charset="-128"/>
              </a:rPr>
              <a:t>Demonstration of commitment to research </a:t>
            </a:r>
          </a:p>
          <a:p>
            <a:pPr lvl="1"/>
            <a:r>
              <a:rPr lang="en-US" altLang="en-US" dirty="0">
                <a:ea typeface="ＭＳ Ｐゴシック" panose="020B0600070205080204" pitchFamily="34" charset="-128"/>
              </a:rPr>
              <a:t>At least 1-2 first author publications (more is better!)</a:t>
            </a:r>
          </a:p>
          <a:p>
            <a:pPr>
              <a:spcBef>
                <a:spcPct val="50000"/>
              </a:spcBef>
            </a:pPr>
            <a:r>
              <a:rPr lang="en-US" altLang="en-US" sz="3080" dirty="0">
                <a:ea typeface="ＭＳ Ｐゴシック" panose="020B0600070205080204" pitchFamily="34" charset="-128"/>
              </a:rPr>
              <a:t>Evidence of strong mentor-mentee relationship</a:t>
            </a:r>
          </a:p>
          <a:p>
            <a:pPr>
              <a:spcBef>
                <a:spcPct val="50000"/>
              </a:spcBef>
            </a:pPr>
            <a:r>
              <a:rPr lang="en-US" altLang="en-US" sz="3080" dirty="0">
                <a:ea typeface="ＭＳ Ｐゴシック" panose="020B0600070205080204" pitchFamily="34" charset="-128"/>
              </a:rPr>
              <a:t>Clear, compelling training plan to show how you will develop research skills-(K’s rise and fall on this)</a:t>
            </a:r>
          </a:p>
          <a:p>
            <a:pPr>
              <a:spcBef>
                <a:spcPct val="50000"/>
              </a:spcBef>
            </a:pPr>
            <a:r>
              <a:rPr lang="en-US" altLang="en-US" sz="3080" dirty="0">
                <a:ea typeface="ＭＳ Ｐゴシック" panose="020B0600070205080204" pitchFamily="34" charset="-128"/>
              </a:rPr>
              <a:t>Solid project</a:t>
            </a:r>
          </a:p>
          <a:p>
            <a:pPr>
              <a:spcBef>
                <a:spcPct val="50000"/>
              </a:spcBef>
            </a:pPr>
            <a:r>
              <a:rPr lang="en-US" altLang="en-US" sz="3080" dirty="0">
                <a:ea typeface="ＭＳ Ｐゴシック" panose="020B0600070205080204" pitchFamily="34" charset="-128"/>
              </a:rPr>
              <a:t>Prepare well</a:t>
            </a:r>
          </a:p>
          <a:p>
            <a:pPr lvl="1">
              <a:spcBef>
                <a:spcPct val="50000"/>
              </a:spcBef>
            </a:pPr>
            <a:r>
              <a:rPr lang="en-US" altLang="en-US" sz="2640" dirty="0">
                <a:ea typeface="ＭＳ Ｐゴシック" panose="020B0600070205080204" pitchFamily="34" charset="-128"/>
              </a:rPr>
              <a:t>Review successful grants, talk to mentors who have sat on K study sections (Patel, McGraw, </a:t>
            </a:r>
            <a:r>
              <a:rPr lang="en-US" altLang="en-US" sz="2640" dirty="0" err="1">
                <a:ea typeface="ＭＳ Ｐゴシック" panose="020B0600070205080204" pitchFamily="34" charset="-128"/>
              </a:rPr>
              <a:t>etc</a:t>
            </a:r>
            <a:r>
              <a:rPr lang="en-US" altLang="en-US" sz="2640" dirty="0">
                <a:ea typeface="ＭＳ Ｐゴシック" panose="020B0600070205080204" pitchFamily="34" charset="-128"/>
              </a:rPr>
              <a:t>)</a:t>
            </a:r>
          </a:p>
        </p:txBody>
      </p:sp>
    </p:spTree>
    <p:extLst>
      <p:ext uri="{BB962C8B-B14F-4D97-AF65-F5344CB8AC3E}">
        <p14:creationId xmlns:p14="http://schemas.microsoft.com/office/powerpoint/2010/main" val="125640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997D-6260-F34F-B718-9D54A8B65450}"/>
              </a:ext>
            </a:extLst>
          </p:cNvPr>
          <p:cNvSpPr>
            <a:spLocks noGrp="1"/>
          </p:cNvSpPr>
          <p:nvPr>
            <p:ph type="title"/>
          </p:nvPr>
        </p:nvSpPr>
        <p:spPr/>
        <p:txBody>
          <a:bodyPr/>
          <a:lstStyle/>
          <a:p>
            <a:r>
              <a:rPr lang="en-US" b="1" dirty="0"/>
              <a:t>KO1</a:t>
            </a:r>
            <a:br>
              <a:rPr lang="en-US" dirty="0"/>
            </a:br>
            <a:r>
              <a:rPr lang="en-US" sz="2800" b="1" dirty="0"/>
              <a:t>Mentored Research Scientist Career Development Award</a:t>
            </a:r>
            <a:endParaRPr lang="en-US" b="1" dirty="0"/>
          </a:p>
        </p:txBody>
      </p:sp>
      <p:sp>
        <p:nvSpPr>
          <p:cNvPr id="3" name="Content Placeholder 2">
            <a:extLst>
              <a:ext uri="{FF2B5EF4-FFF2-40B4-BE49-F238E27FC236}">
                <a16:creationId xmlns:a16="http://schemas.microsoft.com/office/drawing/2014/main" id="{7CF23C15-5F8C-6B44-BB1D-539215BD691F}"/>
              </a:ext>
            </a:extLst>
          </p:cNvPr>
          <p:cNvSpPr>
            <a:spLocks noGrp="1"/>
          </p:cNvSpPr>
          <p:nvPr>
            <p:ph idx="1"/>
          </p:nvPr>
        </p:nvSpPr>
        <p:spPr/>
        <p:txBody>
          <a:bodyPr/>
          <a:lstStyle/>
          <a:p>
            <a:r>
              <a:rPr lang="en-US" dirty="0"/>
              <a:t>provides support and protected time for an intensive, supervised career development experience in the biomedical, behavioral, or clinical sciences leading to research independence. </a:t>
            </a:r>
          </a:p>
          <a:p>
            <a:r>
              <a:rPr lang="en-US" dirty="0"/>
              <a:t>some NIH Institutes use the K01 to enhance workforce diversity, to train in a new field or after a hiatus in their research career.</a:t>
            </a:r>
          </a:p>
        </p:txBody>
      </p:sp>
      <p:sp>
        <p:nvSpPr>
          <p:cNvPr id="4" name="Slide Number Placeholder 3">
            <a:extLst>
              <a:ext uri="{FF2B5EF4-FFF2-40B4-BE49-F238E27FC236}">
                <a16:creationId xmlns:a16="http://schemas.microsoft.com/office/drawing/2014/main" id="{D6C6FC52-1411-9942-8BB0-1C9E0CB24992}"/>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22</a:t>
            </a:fld>
            <a:endParaRPr lang="en-US" altLang="en-US"/>
          </a:p>
        </p:txBody>
      </p:sp>
    </p:spTree>
    <p:extLst>
      <p:ext uri="{BB962C8B-B14F-4D97-AF65-F5344CB8AC3E}">
        <p14:creationId xmlns:p14="http://schemas.microsoft.com/office/powerpoint/2010/main" val="2531935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997D-6260-F34F-B718-9D54A8B65450}"/>
              </a:ext>
            </a:extLst>
          </p:cNvPr>
          <p:cNvSpPr>
            <a:spLocks noGrp="1"/>
          </p:cNvSpPr>
          <p:nvPr>
            <p:ph type="title"/>
          </p:nvPr>
        </p:nvSpPr>
        <p:spPr/>
        <p:txBody>
          <a:bodyPr/>
          <a:lstStyle/>
          <a:p>
            <a:r>
              <a:rPr lang="en-US" b="1" dirty="0"/>
              <a:t>KO8</a:t>
            </a:r>
            <a:br>
              <a:rPr lang="en-US" dirty="0"/>
            </a:br>
            <a:r>
              <a:rPr lang="en-US" sz="2800" b="1" dirty="0"/>
              <a:t>Mentored Clinical Scientist Research Career Development Award</a:t>
            </a:r>
            <a:endParaRPr lang="en-US" b="1" dirty="0"/>
          </a:p>
        </p:txBody>
      </p:sp>
      <p:sp>
        <p:nvSpPr>
          <p:cNvPr id="3" name="Content Placeholder 2">
            <a:extLst>
              <a:ext uri="{FF2B5EF4-FFF2-40B4-BE49-F238E27FC236}">
                <a16:creationId xmlns:a16="http://schemas.microsoft.com/office/drawing/2014/main" id="{7CF23C15-5F8C-6B44-BB1D-539215BD691F}"/>
              </a:ext>
            </a:extLst>
          </p:cNvPr>
          <p:cNvSpPr>
            <a:spLocks noGrp="1"/>
          </p:cNvSpPr>
          <p:nvPr>
            <p:ph idx="1"/>
          </p:nvPr>
        </p:nvSpPr>
        <p:spPr/>
        <p:txBody>
          <a:bodyPr/>
          <a:lstStyle/>
          <a:p>
            <a:r>
              <a:rPr lang="en-US" dirty="0"/>
              <a:t>to prepare clinically trained individuals for careers that have a significant impact on the health-related research needs of the Nation. </a:t>
            </a:r>
          </a:p>
          <a:p>
            <a:r>
              <a:rPr lang="en-US" dirty="0"/>
              <a:t>provides support and protected time for an intensive, supervised research career development experience in the fields of biomedical, behavioral, or clinical research, including translational research.</a:t>
            </a:r>
          </a:p>
        </p:txBody>
      </p:sp>
      <p:sp>
        <p:nvSpPr>
          <p:cNvPr id="4" name="Slide Number Placeholder 3">
            <a:extLst>
              <a:ext uri="{FF2B5EF4-FFF2-40B4-BE49-F238E27FC236}">
                <a16:creationId xmlns:a16="http://schemas.microsoft.com/office/drawing/2014/main" id="{D6C6FC52-1411-9942-8BB0-1C9E0CB24992}"/>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23</a:t>
            </a:fld>
            <a:endParaRPr lang="en-US" altLang="en-US"/>
          </a:p>
        </p:txBody>
      </p:sp>
    </p:spTree>
    <p:extLst>
      <p:ext uri="{BB962C8B-B14F-4D97-AF65-F5344CB8AC3E}">
        <p14:creationId xmlns:p14="http://schemas.microsoft.com/office/powerpoint/2010/main" val="1991853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997D-6260-F34F-B718-9D54A8B65450}"/>
              </a:ext>
            </a:extLst>
          </p:cNvPr>
          <p:cNvSpPr>
            <a:spLocks noGrp="1"/>
          </p:cNvSpPr>
          <p:nvPr>
            <p:ph type="title"/>
          </p:nvPr>
        </p:nvSpPr>
        <p:spPr/>
        <p:txBody>
          <a:bodyPr/>
          <a:lstStyle/>
          <a:p>
            <a:r>
              <a:rPr lang="en-US" b="1" dirty="0"/>
              <a:t>K23</a:t>
            </a:r>
            <a:br>
              <a:rPr lang="en-US" dirty="0"/>
            </a:br>
            <a:r>
              <a:rPr lang="en-US" sz="2800" b="1" dirty="0"/>
              <a:t>Mentored Patient-Oriented Research Career Development Award</a:t>
            </a:r>
            <a:endParaRPr lang="en-US" b="1" dirty="0"/>
          </a:p>
        </p:txBody>
      </p:sp>
      <p:sp>
        <p:nvSpPr>
          <p:cNvPr id="3" name="Content Placeholder 2">
            <a:extLst>
              <a:ext uri="{FF2B5EF4-FFF2-40B4-BE49-F238E27FC236}">
                <a16:creationId xmlns:a16="http://schemas.microsoft.com/office/drawing/2014/main" id="{7CF23C15-5F8C-6B44-BB1D-539215BD691F}"/>
              </a:ext>
            </a:extLst>
          </p:cNvPr>
          <p:cNvSpPr>
            <a:spLocks noGrp="1"/>
          </p:cNvSpPr>
          <p:nvPr>
            <p:ph idx="1"/>
          </p:nvPr>
        </p:nvSpPr>
        <p:spPr/>
        <p:txBody>
          <a:bodyPr/>
          <a:lstStyle/>
          <a:p>
            <a:r>
              <a:rPr lang="en-US" dirty="0"/>
              <a:t> to support the career development of individuals with a clinical doctoral degree, who have the potential to develop into productive, clinical investigators, and who have made a commitment to focus their research endeavors on patient-oriented research.</a:t>
            </a:r>
          </a:p>
        </p:txBody>
      </p:sp>
      <p:sp>
        <p:nvSpPr>
          <p:cNvPr id="4" name="Slide Number Placeholder 3">
            <a:extLst>
              <a:ext uri="{FF2B5EF4-FFF2-40B4-BE49-F238E27FC236}">
                <a16:creationId xmlns:a16="http://schemas.microsoft.com/office/drawing/2014/main" id="{D6C6FC52-1411-9942-8BB0-1C9E0CB24992}"/>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24</a:t>
            </a:fld>
            <a:endParaRPr lang="en-US" altLang="en-US"/>
          </a:p>
        </p:txBody>
      </p:sp>
    </p:spTree>
    <p:extLst>
      <p:ext uri="{BB962C8B-B14F-4D97-AF65-F5344CB8AC3E}">
        <p14:creationId xmlns:p14="http://schemas.microsoft.com/office/powerpoint/2010/main" val="2650230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997D-6260-F34F-B718-9D54A8B65450}"/>
              </a:ext>
            </a:extLst>
          </p:cNvPr>
          <p:cNvSpPr>
            <a:spLocks noGrp="1"/>
          </p:cNvSpPr>
          <p:nvPr>
            <p:ph type="title"/>
          </p:nvPr>
        </p:nvSpPr>
        <p:spPr/>
        <p:txBody>
          <a:bodyPr/>
          <a:lstStyle/>
          <a:p>
            <a:r>
              <a:rPr lang="en-US" b="1" dirty="0"/>
              <a:t>F32</a:t>
            </a:r>
            <a:br>
              <a:rPr lang="en-US" dirty="0"/>
            </a:br>
            <a:r>
              <a:rPr lang="en-US" sz="2800" b="1" dirty="0"/>
              <a:t>Ruth L. </a:t>
            </a:r>
            <a:r>
              <a:rPr lang="en-US" sz="2800" b="1" dirty="0" err="1"/>
              <a:t>Kirschstein</a:t>
            </a:r>
            <a:r>
              <a:rPr lang="en-US" sz="2800" b="1" dirty="0"/>
              <a:t> Postdoctoral Individual National Research Service Award</a:t>
            </a:r>
            <a:endParaRPr lang="en-US" b="1" dirty="0"/>
          </a:p>
        </p:txBody>
      </p:sp>
      <p:sp>
        <p:nvSpPr>
          <p:cNvPr id="3" name="Content Placeholder 2">
            <a:extLst>
              <a:ext uri="{FF2B5EF4-FFF2-40B4-BE49-F238E27FC236}">
                <a16:creationId xmlns:a16="http://schemas.microsoft.com/office/drawing/2014/main" id="{7CF23C15-5F8C-6B44-BB1D-539215BD691F}"/>
              </a:ext>
            </a:extLst>
          </p:cNvPr>
          <p:cNvSpPr>
            <a:spLocks noGrp="1"/>
          </p:cNvSpPr>
          <p:nvPr>
            <p:ph idx="1"/>
          </p:nvPr>
        </p:nvSpPr>
        <p:spPr>
          <a:xfrm>
            <a:off x="509847" y="2819400"/>
            <a:ext cx="9052560" cy="3042920"/>
          </a:xfrm>
        </p:spPr>
        <p:txBody>
          <a:bodyPr/>
          <a:lstStyle/>
          <a:p>
            <a:r>
              <a:rPr lang="en-US" dirty="0"/>
              <a:t>to enhance the research training of promising postdoctoral candidates who have the potential to become productive, independent investigators in scientific health-related research fields </a:t>
            </a:r>
          </a:p>
        </p:txBody>
      </p:sp>
      <p:sp>
        <p:nvSpPr>
          <p:cNvPr id="4" name="Slide Number Placeholder 3">
            <a:extLst>
              <a:ext uri="{FF2B5EF4-FFF2-40B4-BE49-F238E27FC236}">
                <a16:creationId xmlns:a16="http://schemas.microsoft.com/office/drawing/2014/main" id="{D6C6FC52-1411-9942-8BB0-1C9E0CB24992}"/>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25</a:t>
            </a:fld>
            <a:endParaRPr lang="en-US" altLang="en-US"/>
          </a:p>
        </p:txBody>
      </p:sp>
    </p:spTree>
    <p:extLst>
      <p:ext uri="{BB962C8B-B14F-4D97-AF65-F5344CB8AC3E}">
        <p14:creationId xmlns:p14="http://schemas.microsoft.com/office/powerpoint/2010/main" val="1533764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997D-6260-F34F-B718-9D54A8B65450}"/>
              </a:ext>
            </a:extLst>
          </p:cNvPr>
          <p:cNvSpPr>
            <a:spLocks noGrp="1"/>
          </p:cNvSpPr>
          <p:nvPr>
            <p:ph type="title"/>
          </p:nvPr>
        </p:nvSpPr>
        <p:spPr>
          <a:xfrm>
            <a:off x="482138" y="317731"/>
            <a:ext cx="9052560" cy="1036320"/>
          </a:xfrm>
        </p:spPr>
        <p:txBody>
          <a:bodyPr/>
          <a:lstStyle/>
          <a:p>
            <a:r>
              <a:rPr lang="en-US" b="1" dirty="0"/>
              <a:t>K99/R00 and K99/F00</a:t>
            </a:r>
            <a:br>
              <a:rPr lang="en-US" dirty="0"/>
            </a:br>
            <a:r>
              <a:rPr lang="en-US" sz="2800" b="1" dirty="0"/>
              <a:t>Pathway to Independence Award</a:t>
            </a:r>
            <a:endParaRPr lang="en-US" b="1" dirty="0"/>
          </a:p>
        </p:txBody>
      </p:sp>
      <p:sp>
        <p:nvSpPr>
          <p:cNvPr id="3" name="Content Placeholder 2">
            <a:extLst>
              <a:ext uri="{FF2B5EF4-FFF2-40B4-BE49-F238E27FC236}">
                <a16:creationId xmlns:a16="http://schemas.microsoft.com/office/drawing/2014/main" id="{7CF23C15-5F8C-6B44-BB1D-539215BD691F}"/>
              </a:ext>
            </a:extLst>
          </p:cNvPr>
          <p:cNvSpPr>
            <a:spLocks noGrp="1"/>
          </p:cNvSpPr>
          <p:nvPr>
            <p:ph idx="1"/>
          </p:nvPr>
        </p:nvSpPr>
        <p:spPr>
          <a:xfrm>
            <a:off x="491836" y="1600200"/>
            <a:ext cx="9052560" cy="4922520"/>
          </a:xfrm>
        </p:spPr>
        <p:txBody>
          <a:bodyPr/>
          <a:lstStyle/>
          <a:p>
            <a:r>
              <a:rPr lang="en-US" sz="3200" dirty="0"/>
              <a:t>to increase and maintain a strong cohort of new and talented, NIH-supported, independent investigators.</a:t>
            </a:r>
          </a:p>
          <a:p>
            <a:r>
              <a:rPr lang="en-US" sz="3200" dirty="0"/>
              <a:t>to facilitate timely transition of outstanding postdoctoral researchers or clinician-scientists from mentored research positions to a)independent, tenure-track or equivalent faculty positions, or b)post doc positions (K99/F00) </a:t>
            </a:r>
          </a:p>
          <a:p>
            <a:r>
              <a:rPr lang="en-US" sz="3200" dirty="0"/>
              <a:t>to provide independent NIH research support during the transition to help launch competitive, independent research careers.</a:t>
            </a:r>
          </a:p>
        </p:txBody>
      </p:sp>
      <p:sp>
        <p:nvSpPr>
          <p:cNvPr id="4" name="Slide Number Placeholder 3">
            <a:extLst>
              <a:ext uri="{FF2B5EF4-FFF2-40B4-BE49-F238E27FC236}">
                <a16:creationId xmlns:a16="http://schemas.microsoft.com/office/drawing/2014/main" id="{D6C6FC52-1411-9942-8BB0-1C9E0CB24992}"/>
              </a:ext>
            </a:extLst>
          </p:cNvPr>
          <p:cNvSpPr>
            <a:spLocks noGrp="1"/>
          </p:cNvSpPr>
          <p:nvPr>
            <p:ph type="sldNum" sz="quarter" idx="10"/>
          </p:nvPr>
        </p:nvSpPr>
        <p:spPr/>
        <p:txBody>
          <a:bodyPr/>
          <a:lstStyle/>
          <a:p>
            <a:r>
              <a:rPr lang="en-US" altLang="en-US"/>
              <a:t> Slide </a:t>
            </a:r>
            <a:fld id="{EDC47669-3E98-7F40-BF22-F98E8A5EE5B3}" type="slidenum">
              <a:rPr lang="en-US" altLang="en-US" smtClean="0"/>
              <a:pPr/>
              <a:t>26</a:t>
            </a:fld>
            <a:endParaRPr lang="en-US" altLang="en-US"/>
          </a:p>
        </p:txBody>
      </p:sp>
    </p:spTree>
    <p:extLst>
      <p:ext uri="{BB962C8B-B14F-4D97-AF65-F5344CB8AC3E}">
        <p14:creationId xmlns:p14="http://schemas.microsoft.com/office/powerpoint/2010/main" val="138433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CC63E250-F8BC-3A4E-A956-0B2326FAE583}"/>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ACDFF04A-A693-CD4D-A1F4-18FCB629A44F}" type="slidenum">
              <a:rPr lang="en-US" altLang="en-US" sz="1320" u="none"/>
              <a:pPr eaLnBrk="1" hangingPunct="1"/>
              <a:t>27</a:t>
            </a:fld>
            <a:endParaRPr lang="en-US" altLang="en-US" sz="1320" u="none"/>
          </a:p>
        </p:txBody>
      </p:sp>
      <p:sp>
        <p:nvSpPr>
          <p:cNvPr id="29698" name="Rectangle 2">
            <a:extLst>
              <a:ext uri="{FF2B5EF4-FFF2-40B4-BE49-F238E27FC236}">
                <a16:creationId xmlns:a16="http://schemas.microsoft.com/office/drawing/2014/main" id="{CFB8BAF6-A2CD-7745-8573-A9976D462A1D}"/>
              </a:ext>
            </a:extLst>
          </p:cNvPr>
          <p:cNvSpPr>
            <a:spLocks noGrp="1" noChangeArrowheads="1"/>
          </p:cNvSpPr>
          <p:nvPr>
            <p:ph type="title"/>
          </p:nvPr>
        </p:nvSpPr>
        <p:spPr/>
        <p:txBody>
          <a:bodyPr/>
          <a:lstStyle/>
          <a:p>
            <a:r>
              <a:rPr lang="en-US" altLang="en-US" b="1" dirty="0">
                <a:ea typeface="ＭＳ Ｐゴシック" panose="020B0600070205080204" pitchFamily="34" charset="-128"/>
              </a:rPr>
              <a:t>Research Grants: R03</a:t>
            </a:r>
          </a:p>
        </p:txBody>
      </p:sp>
      <p:sp>
        <p:nvSpPr>
          <p:cNvPr id="29699" name="Rectangle 3">
            <a:extLst>
              <a:ext uri="{FF2B5EF4-FFF2-40B4-BE49-F238E27FC236}">
                <a16:creationId xmlns:a16="http://schemas.microsoft.com/office/drawing/2014/main" id="{5719C788-7160-B64D-A858-67087B574FE7}"/>
              </a:ext>
            </a:extLst>
          </p:cNvPr>
          <p:cNvSpPr>
            <a:spLocks noGrp="1" noChangeArrowheads="1"/>
          </p:cNvSpPr>
          <p:nvPr>
            <p:ph type="body" idx="1"/>
          </p:nvPr>
        </p:nvSpPr>
        <p:spPr/>
        <p:txBody>
          <a:bodyPr/>
          <a:lstStyle/>
          <a:p>
            <a:r>
              <a:rPr lang="en-US" altLang="en-US" dirty="0">
                <a:ea typeface="ＭＳ Ｐゴシック" panose="020B0600070205080204" pitchFamily="34" charset="-128"/>
              </a:rPr>
              <a:t>Small grants – Scope includes:</a:t>
            </a:r>
          </a:p>
          <a:p>
            <a:pPr lvl="1"/>
            <a:r>
              <a:rPr lang="en-US" altLang="en-US" dirty="0">
                <a:ea typeface="ＭＳ Ｐゴシック" panose="020B0600070205080204" pitchFamily="34" charset="-128"/>
              </a:rPr>
              <a:t>Pilot/feasibility studies</a:t>
            </a:r>
          </a:p>
          <a:p>
            <a:pPr lvl="1"/>
            <a:r>
              <a:rPr lang="en-US" altLang="en-US" dirty="0">
                <a:ea typeface="ＭＳ Ｐゴシック" panose="020B0600070205080204" pitchFamily="34" charset="-128"/>
              </a:rPr>
              <a:t>Secondary analyses</a:t>
            </a:r>
          </a:p>
          <a:p>
            <a:pPr lvl="1"/>
            <a:r>
              <a:rPr lang="en-US" altLang="en-US" dirty="0">
                <a:ea typeface="ＭＳ Ｐゴシック" panose="020B0600070205080204" pitchFamily="34" charset="-128"/>
              </a:rPr>
              <a:t>Development of research methodology or technology</a:t>
            </a:r>
          </a:p>
          <a:p>
            <a:r>
              <a:rPr lang="en-US" altLang="en-US" dirty="0">
                <a:ea typeface="ＭＳ Ｐゴシック" panose="020B0600070205080204" pitchFamily="34" charset="-128"/>
              </a:rPr>
              <a:t>Maximum time = 2 years</a:t>
            </a:r>
          </a:p>
          <a:p>
            <a:r>
              <a:rPr lang="en-US" altLang="en-US" dirty="0">
                <a:ea typeface="ＭＳ Ｐゴシック" panose="020B0600070205080204" pitchFamily="34" charset="-128"/>
              </a:rPr>
              <a:t>Maximum budget = $100,000 ($50K/</a:t>
            </a:r>
            <a:r>
              <a:rPr lang="en-US" altLang="en-US" dirty="0" err="1">
                <a:ea typeface="ＭＳ Ｐゴシック" panose="020B0600070205080204" pitchFamily="34" charset="-128"/>
              </a:rPr>
              <a:t>yr</a:t>
            </a:r>
            <a:r>
              <a:rPr lang="en-US" altLang="en-US" dirty="0">
                <a:ea typeface="ＭＳ Ｐゴシック" panose="020B0600070205080204" pitchFamily="34" charset="-128"/>
              </a:rPr>
              <a:t>)</a:t>
            </a:r>
          </a:p>
          <a:p>
            <a:r>
              <a:rPr lang="en-US" altLang="en-US" dirty="0">
                <a:ea typeface="ＭＳ Ｐゴシック" panose="020B0600070205080204" pitchFamily="34" charset="-128"/>
              </a:rPr>
              <a:t>No preliminary data requirement</a:t>
            </a:r>
          </a:p>
        </p:txBody>
      </p:sp>
    </p:spTree>
    <p:extLst>
      <p:ext uri="{BB962C8B-B14F-4D97-AF65-F5344CB8AC3E}">
        <p14:creationId xmlns:p14="http://schemas.microsoft.com/office/powerpoint/2010/main" val="1021388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B1D3B6CD-5703-6E44-820E-211E463767F4}"/>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6FD64F23-24AA-A54B-844D-29BDA11A9110}" type="slidenum">
              <a:rPr lang="en-US" altLang="en-US" sz="1320" u="none"/>
              <a:pPr eaLnBrk="1" hangingPunct="1"/>
              <a:t>28</a:t>
            </a:fld>
            <a:endParaRPr lang="en-US" altLang="en-US" sz="1320" u="none"/>
          </a:p>
        </p:txBody>
      </p:sp>
      <p:sp>
        <p:nvSpPr>
          <p:cNvPr id="30722" name="Rectangle 2">
            <a:extLst>
              <a:ext uri="{FF2B5EF4-FFF2-40B4-BE49-F238E27FC236}">
                <a16:creationId xmlns:a16="http://schemas.microsoft.com/office/drawing/2014/main" id="{D63D94C2-6A68-8B4F-B04C-ECA890ADE235}"/>
              </a:ext>
            </a:extLst>
          </p:cNvPr>
          <p:cNvSpPr>
            <a:spLocks noGrp="1" noChangeArrowheads="1"/>
          </p:cNvSpPr>
          <p:nvPr>
            <p:ph type="title"/>
          </p:nvPr>
        </p:nvSpPr>
        <p:spPr/>
        <p:txBody>
          <a:bodyPr/>
          <a:lstStyle/>
          <a:p>
            <a:r>
              <a:rPr lang="en-US" altLang="en-US" b="1" dirty="0">
                <a:ea typeface="ＭＳ Ｐゴシック" panose="020B0600070205080204" pitchFamily="34" charset="-128"/>
              </a:rPr>
              <a:t>Research Grants: R21</a:t>
            </a:r>
          </a:p>
        </p:txBody>
      </p:sp>
      <p:sp>
        <p:nvSpPr>
          <p:cNvPr id="30723" name="Rectangle 3">
            <a:extLst>
              <a:ext uri="{FF2B5EF4-FFF2-40B4-BE49-F238E27FC236}">
                <a16:creationId xmlns:a16="http://schemas.microsoft.com/office/drawing/2014/main" id="{60E09969-6CD6-9540-A635-8057C960400A}"/>
              </a:ext>
            </a:extLst>
          </p:cNvPr>
          <p:cNvSpPr>
            <a:spLocks noGrp="1" noChangeArrowheads="1"/>
          </p:cNvSpPr>
          <p:nvPr>
            <p:ph type="body" idx="1"/>
          </p:nvPr>
        </p:nvSpPr>
        <p:spPr/>
        <p:txBody>
          <a:bodyPr/>
          <a:lstStyle/>
          <a:p>
            <a:r>
              <a:rPr lang="en-US" altLang="en-US" dirty="0">
                <a:ea typeface="ＭＳ Ｐゴシック" panose="020B0600070205080204" pitchFamily="34" charset="-128"/>
              </a:rPr>
              <a:t>Focus on exploratory/developmental work</a:t>
            </a:r>
          </a:p>
          <a:p>
            <a:pPr lvl="1"/>
            <a:r>
              <a:rPr lang="en-US" altLang="en-US" dirty="0">
                <a:ea typeface="ＭＳ Ｐゴシック" panose="020B0600070205080204" pitchFamily="34" charset="-128"/>
              </a:rPr>
              <a:t>Novel/innovative/riskier ideas</a:t>
            </a:r>
          </a:p>
          <a:p>
            <a:pPr lvl="1"/>
            <a:r>
              <a:rPr lang="en-US" altLang="en-US" dirty="0">
                <a:ea typeface="ＭＳ Ｐゴシック" panose="020B0600070205080204" pitchFamily="34" charset="-128"/>
              </a:rPr>
              <a:t>Extend previous work in new directions</a:t>
            </a:r>
          </a:p>
          <a:p>
            <a:r>
              <a:rPr lang="en-US" altLang="en-US" dirty="0">
                <a:ea typeface="ＭＳ Ｐゴシック" panose="020B0600070205080204" pitchFamily="34" charset="-128"/>
              </a:rPr>
              <a:t>Maximum time = 2 years</a:t>
            </a:r>
          </a:p>
          <a:p>
            <a:r>
              <a:rPr lang="en-US" altLang="en-US" dirty="0">
                <a:ea typeface="ＭＳ Ｐゴシック" panose="020B0600070205080204" pitchFamily="34" charset="-128"/>
              </a:rPr>
              <a:t>Maximum budget = $275,000 (no more than $200K in a single </a:t>
            </a:r>
            <a:r>
              <a:rPr lang="en-US" altLang="en-US" dirty="0" err="1">
                <a:ea typeface="ＭＳ Ｐゴシック" panose="020B0600070205080204" pitchFamily="34" charset="-128"/>
              </a:rPr>
              <a:t>yr</a:t>
            </a:r>
            <a:r>
              <a:rPr lang="en-US" altLang="en-US" dirty="0">
                <a:ea typeface="ＭＳ Ｐゴシック" panose="020B0600070205080204" pitchFamily="34" charset="-128"/>
              </a:rPr>
              <a:t>)</a:t>
            </a:r>
          </a:p>
          <a:p>
            <a:r>
              <a:rPr lang="en-US" altLang="en-US" dirty="0">
                <a:ea typeface="ＭＳ Ｐゴシック" panose="020B0600070205080204" pitchFamily="34" charset="-128"/>
              </a:rPr>
              <a:t>No preliminary data requirement</a:t>
            </a:r>
          </a:p>
        </p:txBody>
      </p:sp>
    </p:spTree>
    <p:extLst>
      <p:ext uri="{BB962C8B-B14F-4D97-AF65-F5344CB8AC3E}">
        <p14:creationId xmlns:p14="http://schemas.microsoft.com/office/powerpoint/2010/main" val="381147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A68024F7-F8B6-C746-8FF2-2C0F34134EFF}"/>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847C69FE-E297-554D-A880-610E3BC038FC}" type="slidenum">
              <a:rPr lang="en-US" altLang="en-US" sz="1320" u="none"/>
              <a:pPr eaLnBrk="1" hangingPunct="1"/>
              <a:t>29</a:t>
            </a:fld>
            <a:endParaRPr lang="en-US" altLang="en-US" sz="1320" u="none"/>
          </a:p>
        </p:txBody>
      </p:sp>
      <p:sp>
        <p:nvSpPr>
          <p:cNvPr id="31746" name="Rectangle 2">
            <a:extLst>
              <a:ext uri="{FF2B5EF4-FFF2-40B4-BE49-F238E27FC236}">
                <a16:creationId xmlns:a16="http://schemas.microsoft.com/office/drawing/2014/main" id="{D0472D9F-7375-9149-BF25-6A66D43BE91D}"/>
              </a:ext>
            </a:extLst>
          </p:cNvPr>
          <p:cNvSpPr>
            <a:spLocks noGrp="1" noChangeArrowheads="1"/>
          </p:cNvSpPr>
          <p:nvPr>
            <p:ph type="title"/>
          </p:nvPr>
        </p:nvSpPr>
        <p:spPr/>
        <p:txBody>
          <a:bodyPr/>
          <a:lstStyle/>
          <a:p>
            <a:r>
              <a:rPr lang="en-US" altLang="en-US" b="1" dirty="0">
                <a:ea typeface="ＭＳ Ｐゴシック" panose="020B0600070205080204" pitchFamily="34" charset="-128"/>
              </a:rPr>
              <a:t>Research Grants: R01</a:t>
            </a:r>
          </a:p>
        </p:txBody>
      </p:sp>
      <p:sp>
        <p:nvSpPr>
          <p:cNvPr id="31747" name="Rectangle 3">
            <a:extLst>
              <a:ext uri="{FF2B5EF4-FFF2-40B4-BE49-F238E27FC236}">
                <a16:creationId xmlns:a16="http://schemas.microsoft.com/office/drawing/2014/main" id="{CFA27431-D8AE-5B4B-89DD-33459B4C7BA9}"/>
              </a:ext>
            </a:extLst>
          </p:cNvPr>
          <p:cNvSpPr>
            <a:spLocks noGrp="1" noChangeArrowheads="1"/>
          </p:cNvSpPr>
          <p:nvPr>
            <p:ph type="body" idx="1"/>
          </p:nvPr>
        </p:nvSpPr>
        <p:spPr/>
        <p:txBody>
          <a:bodyPr/>
          <a:lstStyle/>
          <a:p>
            <a:r>
              <a:rPr lang="en-US" altLang="en-US" dirty="0">
                <a:ea typeface="ＭＳ Ｐゴシック" panose="020B0600070205080204" pitchFamily="34" charset="-128"/>
              </a:rPr>
              <a:t>Research project grant</a:t>
            </a:r>
          </a:p>
          <a:p>
            <a:pPr lvl="1"/>
            <a:r>
              <a:rPr lang="en-US" altLang="en-US" dirty="0">
                <a:ea typeface="ＭＳ Ｐゴシック" panose="020B0600070205080204" pitchFamily="34" charset="-128"/>
              </a:rPr>
              <a:t>Broad range of projects</a:t>
            </a:r>
          </a:p>
          <a:p>
            <a:r>
              <a:rPr lang="en-US" altLang="en-US" dirty="0">
                <a:ea typeface="ＭＳ Ｐゴシック" panose="020B0600070205080204" pitchFamily="34" charset="-128"/>
              </a:rPr>
              <a:t>Maximum time = 5 years, some eligible for competitive renewal</a:t>
            </a:r>
          </a:p>
          <a:p>
            <a:pPr lvl="1"/>
            <a:r>
              <a:rPr lang="en-US" altLang="en-US" dirty="0">
                <a:ea typeface="ＭＳ Ｐゴシック" panose="020B0600070205080204" pitchFamily="34" charset="-128"/>
              </a:rPr>
              <a:t>Many argue for smaller first project (3 </a:t>
            </a:r>
            <a:r>
              <a:rPr lang="en-US" altLang="en-US" dirty="0" err="1">
                <a:ea typeface="ＭＳ Ｐゴシック" panose="020B0600070205080204" pitchFamily="34" charset="-128"/>
              </a:rPr>
              <a:t>yr</a:t>
            </a:r>
            <a:r>
              <a:rPr lang="en-US" altLang="en-US" dirty="0">
                <a:ea typeface="ＭＳ Ｐゴシック" panose="020B0600070205080204" pitchFamily="34" charset="-128"/>
              </a:rPr>
              <a:t>)</a:t>
            </a:r>
          </a:p>
          <a:p>
            <a:r>
              <a:rPr lang="en-US" altLang="en-US" dirty="0">
                <a:ea typeface="ＭＳ Ｐゴシック" panose="020B0600070205080204" pitchFamily="34" charset="-128"/>
              </a:rPr>
              <a:t>Maximum budget = no specified limit</a:t>
            </a:r>
          </a:p>
          <a:p>
            <a:pPr lvl="1"/>
            <a:r>
              <a:rPr lang="en-US" altLang="en-US" dirty="0">
                <a:ea typeface="ＭＳ Ｐゴシック" panose="020B0600070205080204" pitchFamily="34" charset="-128"/>
              </a:rPr>
              <a:t>Modular budget = $250K direct per module</a:t>
            </a:r>
          </a:p>
          <a:p>
            <a:pPr lvl="1"/>
            <a:r>
              <a:rPr lang="en-US" altLang="en-US" dirty="0">
                <a:ea typeface="ＭＳ Ｐゴシック" panose="020B0600070205080204" pitchFamily="34" charset="-128"/>
              </a:rPr>
              <a:t>Defined budget= have to ask for permission if over $500K per year</a:t>
            </a:r>
          </a:p>
          <a:p>
            <a:pPr lvl="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0514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6669-955E-4244-8381-06F4467700B1}"/>
              </a:ext>
            </a:extLst>
          </p:cNvPr>
          <p:cNvSpPr>
            <a:spLocks noGrp="1"/>
          </p:cNvSpPr>
          <p:nvPr>
            <p:ph type="title"/>
          </p:nvPr>
        </p:nvSpPr>
        <p:spPr>
          <a:xfrm>
            <a:off x="196262" y="515939"/>
            <a:ext cx="9739475" cy="1292173"/>
          </a:xfrm>
        </p:spPr>
        <p:txBody>
          <a:bodyPr>
            <a:noAutofit/>
          </a:bodyPr>
          <a:lstStyle/>
          <a:p>
            <a:pPr algn="ctr"/>
            <a:r>
              <a:rPr lang="en-US" sz="3520" b="1" dirty="0">
                <a:latin typeface="+mn-lt"/>
              </a:rPr>
              <a:t>Since 2003, the College of Medicine has fallen from the 41st in NIH funding to 62</a:t>
            </a:r>
            <a:r>
              <a:rPr lang="en-US" sz="3520" b="1" baseline="30000" dirty="0">
                <a:latin typeface="+mn-lt"/>
              </a:rPr>
              <a:t>nd</a:t>
            </a:r>
            <a:r>
              <a:rPr lang="en-US" sz="3520" b="1" dirty="0">
                <a:latin typeface="+mn-lt"/>
              </a:rPr>
              <a:t> (of 147), while regional academic peers have held their own or improved</a:t>
            </a:r>
          </a:p>
        </p:txBody>
      </p:sp>
      <p:pic>
        <p:nvPicPr>
          <p:cNvPr id="4" name="Picture 3">
            <a:extLst>
              <a:ext uri="{FF2B5EF4-FFF2-40B4-BE49-F238E27FC236}">
                <a16:creationId xmlns:a16="http://schemas.microsoft.com/office/drawing/2014/main" id="{60D7D819-47E4-994C-923E-D0EC5FDF9EF9}"/>
              </a:ext>
            </a:extLst>
          </p:cNvPr>
          <p:cNvPicPr>
            <a:picLocks noChangeAspect="1"/>
          </p:cNvPicPr>
          <p:nvPr/>
        </p:nvPicPr>
        <p:blipFill>
          <a:blip r:embed="rId2"/>
          <a:stretch>
            <a:fillRect/>
          </a:stretch>
        </p:blipFill>
        <p:spPr>
          <a:xfrm>
            <a:off x="2105629" y="2680482"/>
            <a:ext cx="6716266" cy="4253635"/>
          </a:xfrm>
          <a:prstGeom prst="rect">
            <a:avLst/>
          </a:prstGeom>
        </p:spPr>
      </p:pic>
      <p:sp>
        <p:nvSpPr>
          <p:cNvPr id="5" name="TextBox 4">
            <a:extLst>
              <a:ext uri="{FF2B5EF4-FFF2-40B4-BE49-F238E27FC236}">
                <a16:creationId xmlns:a16="http://schemas.microsoft.com/office/drawing/2014/main" id="{6B418E1F-6512-AF42-9377-B957A78017CA}"/>
              </a:ext>
            </a:extLst>
          </p:cNvPr>
          <p:cNvSpPr txBox="1"/>
          <p:nvPr/>
        </p:nvSpPr>
        <p:spPr>
          <a:xfrm>
            <a:off x="6745923" y="4292118"/>
            <a:ext cx="484428" cy="397032"/>
          </a:xfrm>
          <a:prstGeom prst="rect">
            <a:avLst/>
          </a:prstGeom>
          <a:noFill/>
        </p:spPr>
        <p:txBody>
          <a:bodyPr wrap="none" rtlCol="0">
            <a:spAutoFit/>
          </a:bodyPr>
          <a:lstStyle/>
          <a:p>
            <a:r>
              <a:rPr lang="en-US" sz="1980" b="1" dirty="0">
                <a:solidFill>
                  <a:srgbClr val="FF0000"/>
                </a:solidFill>
              </a:rPr>
              <a:t>UC</a:t>
            </a:r>
          </a:p>
        </p:txBody>
      </p:sp>
      <p:sp>
        <p:nvSpPr>
          <p:cNvPr id="6" name="TextBox 5">
            <a:extLst>
              <a:ext uri="{FF2B5EF4-FFF2-40B4-BE49-F238E27FC236}">
                <a16:creationId xmlns:a16="http://schemas.microsoft.com/office/drawing/2014/main" id="{E7195588-7313-1F48-8506-AB3BC50EF7FF}"/>
              </a:ext>
            </a:extLst>
          </p:cNvPr>
          <p:cNvSpPr txBox="1"/>
          <p:nvPr/>
        </p:nvSpPr>
        <p:spPr>
          <a:xfrm>
            <a:off x="6742396" y="4090557"/>
            <a:ext cx="489236" cy="397032"/>
          </a:xfrm>
          <a:prstGeom prst="rect">
            <a:avLst/>
          </a:prstGeom>
          <a:noFill/>
        </p:spPr>
        <p:txBody>
          <a:bodyPr wrap="none" rtlCol="0">
            <a:spAutoFit/>
          </a:bodyPr>
          <a:lstStyle/>
          <a:p>
            <a:r>
              <a:rPr lang="en-US" sz="1980" b="1" dirty="0"/>
              <a:t>UK</a:t>
            </a:r>
          </a:p>
        </p:txBody>
      </p:sp>
      <p:sp>
        <p:nvSpPr>
          <p:cNvPr id="7" name="TextBox 6">
            <a:extLst>
              <a:ext uri="{FF2B5EF4-FFF2-40B4-BE49-F238E27FC236}">
                <a16:creationId xmlns:a16="http://schemas.microsoft.com/office/drawing/2014/main" id="{03126840-C392-D146-B7EC-FE18CBE22CB1}"/>
              </a:ext>
            </a:extLst>
          </p:cNvPr>
          <p:cNvSpPr txBox="1"/>
          <p:nvPr/>
        </p:nvSpPr>
        <p:spPr>
          <a:xfrm>
            <a:off x="6745923" y="3886200"/>
            <a:ext cx="457176" cy="397032"/>
          </a:xfrm>
          <a:prstGeom prst="rect">
            <a:avLst/>
          </a:prstGeom>
          <a:noFill/>
        </p:spPr>
        <p:txBody>
          <a:bodyPr wrap="none" rtlCol="0">
            <a:spAutoFit/>
          </a:bodyPr>
          <a:lstStyle/>
          <a:p>
            <a:r>
              <a:rPr lang="en-US" sz="1980" b="1" dirty="0"/>
              <a:t>UL</a:t>
            </a:r>
          </a:p>
        </p:txBody>
      </p:sp>
      <p:sp>
        <p:nvSpPr>
          <p:cNvPr id="8" name="TextBox 7">
            <a:extLst>
              <a:ext uri="{FF2B5EF4-FFF2-40B4-BE49-F238E27FC236}">
                <a16:creationId xmlns:a16="http://schemas.microsoft.com/office/drawing/2014/main" id="{A80EC289-629B-4B42-B042-F0BD5DA4D83D}"/>
              </a:ext>
            </a:extLst>
          </p:cNvPr>
          <p:cNvSpPr txBox="1"/>
          <p:nvPr/>
        </p:nvSpPr>
        <p:spPr>
          <a:xfrm>
            <a:off x="6694448" y="4994461"/>
            <a:ext cx="641522" cy="397032"/>
          </a:xfrm>
          <a:prstGeom prst="rect">
            <a:avLst/>
          </a:prstGeom>
          <a:noFill/>
        </p:spPr>
        <p:txBody>
          <a:bodyPr wrap="none" rtlCol="0">
            <a:spAutoFit/>
          </a:bodyPr>
          <a:lstStyle/>
          <a:p>
            <a:r>
              <a:rPr lang="en-US" sz="1980" b="1" dirty="0"/>
              <a:t>OSU</a:t>
            </a:r>
          </a:p>
        </p:txBody>
      </p:sp>
      <p:sp>
        <p:nvSpPr>
          <p:cNvPr id="9" name="TextBox 8">
            <a:extLst>
              <a:ext uri="{FF2B5EF4-FFF2-40B4-BE49-F238E27FC236}">
                <a16:creationId xmlns:a16="http://schemas.microsoft.com/office/drawing/2014/main" id="{C100302B-8055-664C-B0C1-4A631DFD4ADB}"/>
              </a:ext>
            </a:extLst>
          </p:cNvPr>
          <p:cNvSpPr txBox="1"/>
          <p:nvPr/>
        </p:nvSpPr>
        <p:spPr>
          <a:xfrm>
            <a:off x="6804655" y="5558023"/>
            <a:ext cx="417102" cy="397032"/>
          </a:xfrm>
          <a:prstGeom prst="rect">
            <a:avLst/>
          </a:prstGeom>
          <a:noFill/>
        </p:spPr>
        <p:txBody>
          <a:bodyPr wrap="none" rtlCol="0">
            <a:spAutoFit/>
          </a:bodyPr>
          <a:lstStyle/>
          <a:p>
            <a:r>
              <a:rPr lang="en-US" sz="1980" b="1" dirty="0"/>
              <a:t>IU</a:t>
            </a:r>
          </a:p>
        </p:txBody>
      </p:sp>
      <p:sp>
        <p:nvSpPr>
          <p:cNvPr id="10" name="Rectangle 9">
            <a:extLst>
              <a:ext uri="{FF2B5EF4-FFF2-40B4-BE49-F238E27FC236}">
                <a16:creationId xmlns:a16="http://schemas.microsoft.com/office/drawing/2014/main" id="{6B72D665-49A6-5840-9313-1FC50E3543FE}"/>
              </a:ext>
            </a:extLst>
          </p:cNvPr>
          <p:cNvSpPr/>
          <p:nvPr/>
        </p:nvSpPr>
        <p:spPr>
          <a:xfrm>
            <a:off x="7532887" y="3110666"/>
            <a:ext cx="1846162" cy="3393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Tree>
    <p:extLst>
      <p:ext uri="{BB962C8B-B14F-4D97-AF65-F5344CB8AC3E}">
        <p14:creationId xmlns:p14="http://schemas.microsoft.com/office/powerpoint/2010/main" val="331977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6789" y="108228"/>
            <a:ext cx="6844823" cy="1415772"/>
          </a:xfrm>
        </p:spPr>
        <p:txBody>
          <a:bodyPr/>
          <a:lstStyle/>
          <a:p>
            <a:pPr algn="ctr"/>
            <a:r>
              <a:rPr lang="en-US" b="1" dirty="0">
                <a:solidFill>
                  <a:schemeClr val="tx1"/>
                </a:solidFill>
              </a:rPr>
              <a:t>Grants manager</a:t>
            </a:r>
            <a:br>
              <a:rPr lang="en-US" b="1">
                <a:solidFill>
                  <a:schemeClr val="tx1"/>
                </a:solidFill>
              </a:rPr>
            </a:br>
            <a:r>
              <a:rPr lang="en-US" b="1">
                <a:solidFill>
                  <a:schemeClr val="tx1"/>
                </a:solidFill>
              </a:rPr>
              <a:t>Recommendation </a:t>
            </a:r>
            <a:endParaRPr lang="en-US" b="1" dirty="0">
              <a:solidFill>
                <a:schemeClr val="tx1"/>
              </a:solidFill>
            </a:endParaRPr>
          </a:p>
        </p:txBody>
      </p:sp>
      <p:sp>
        <p:nvSpPr>
          <p:cNvPr id="3" name="Text Placeholder 2"/>
          <p:cNvSpPr>
            <a:spLocks noGrp="1"/>
          </p:cNvSpPr>
          <p:nvPr>
            <p:ph type="body" idx="1"/>
          </p:nvPr>
        </p:nvSpPr>
        <p:spPr>
          <a:xfrm>
            <a:off x="228600" y="1524000"/>
            <a:ext cx="9601200" cy="5816977"/>
          </a:xfrm>
        </p:spPr>
        <p:txBody>
          <a:bodyPr/>
          <a:lstStyle/>
          <a:p>
            <a:pPr marL="342900" indent="-342900">
              <a:buFont typeface="Arial" charset="0"/>
              <a:buChar char="•"/>
            </a:pPr>
            <a:r>
              <a:rPr lang="en-US" dirty="0">
                <a:solidFill>
                  <a:schemeClr val="tx1"/>
                </a:solidFill>
              </a:rPr>
              <a:t>We have a person who helps us with all of aspects of grants</a:t>
            </a:r>
          </a:p>
          <a:p>
            <a:pPr marL="800100" lvl="1" indent="-342900">
              <a:buFont typeface="Arial" charset="0"/>
              <a:buChar char="•"/>
            </a:pPr>
            <a:r>
              <a:rPr lang="en-US" dirty="0">
                <a:solidFill>
                  <a:schemeClr val="tx1"/>
                </a:solidFill>
              </a:rPr>
              <a:t>Identifies funding mechanisms</a:t>
            </a:r>
          </a:p>
          <a:p>
            <a:pPr marL="800100" lvl="1" indent="-342900">
              <a:buFont typeface="Arial" charset="0"/>
              <a:buChar char="•"/>
            </a:pPr>
            <a:r>
              <a:rPr lang="en-US" dirty="0">
                <a:solidFill>
                  <a:schemeClr val="tx1"/>
                </a:solidFill>
              </a:rPr>
              <a:t>Helps assemble proposals	</a:t>
            </a:r>
          </a:p>
          <a:p>
            <a:pPr marL="1257300" lvl="2" indent="-342900">
              <a:buFont typeface="Arial" charset="0"/>
              <a:buChar char="•"/>
            </a:pPr>
            <a:r>
              <a:rPr lang="en-US" dirty="0">
                <a:solidFill>
                  <a:schemeClr val="tx1"/>
                </a:solidFill>
              </a:rPr>
              <a:t>Other support</a:t>
            </a:r>
          </a:p>
          <a:p>
            <a:pPr marL="1257300" lvl="2" indent="-342900">
              <a:buFont typeface="Arial" charset="0"/>
              <a:buChar char="•"/>
            </a:pPr>
            <a:r>
              <a:rPr lang="en-US" dirty="0" err="1">
                <a:solidFill>
                  <a:schemeClr val="tx1"/>
                </a:solidFill>
              </a:rPr>
              <a:t>Biosketches</a:t>
            </a:r>
            <a:endParaRPr lang="en-US" dirty="0">
              <a:solidFill>
                <a:schemeClr val="tx1"/>
              </a:solidFill>
            </a:endParaRPr>
          </a:p>
          <a:p>
            <a:pPr marL="1257300" lvl="2" indent="-342900">
              <a:buFont typeface="Arial" charset="0"/>
              <a:buChar char="•"/>
            </a:pPr>
            <a:r>
              <a:rPr lang="en-US" dirty="0">
                <a:solidFill>
                  <a:schemeClr val="tx1"/>
                </a:solidFill>
              </a:rPr>
              <a:t>Resources and environment</a:t>
            </a:r>
          </a:p>
          <a:p>
            <a:pPr marL="1257300" lvl="2" indent="-342900">
              <a:buFont typeface="Arial" charset="0"/>
              <a:buChar char="•"/>
            </a:pPr>
            <a:r>
              <a:rPr lang="en-US" dirty="0">
                <a:solidFill>
                  <a:schemeClr val="tx1"/>
                </a:solidFill>
              </a:rPr>
              <a:t>Budget</a:t>
            </a:r>
          </a:p>
          <a:p>
            <a:pPr marL="1257300" lvl="2" indent="-342900">
              <a:buFont typeface="Arial" charset="0"/>
              <a:buChar char="•"/>
            </a:pPr>
            <a:r>
              <a:rPr lang="en-US" dirty="0">
                <a:solidFill>
                  <a:schemeClr val="tx1"/>
                </a:solidFill>
              </a:rPr>
              <a:t>All other little bits</a:t>
            </a:r>
          </a:p>
          <a:p>
            <a:pPr marL="800100" lvl="1" indent="-342900">
              <a:buFont typeface="Arial" charset="0"/>
              <a:buChar char="•"/>
            </a:pPr>
            <a:r>
              <a:rPr lang="en-US" dirty="0">
                <a:solidFill>
                  <a:schemeClr val="tx1"/>
                </a:solidFill>
              </a:rPr>
              <a:t>Interactions with the sponsored program office and IRBs</a:t>
            </a:r>
          </a:p>
          <a:p>
            <a:pPr marL="800100" lvl="1" indent="-342900">
              <a:buFont typeface="Arial" charset="0"/>
              <a:buChar char="•"/>
            </a:pPr>
            <a:r>
              <a:rPr lang="en-US" dirty="0">
                <a:solidFill>
                  <a:schemeClr val="tx1"/>
                </a:solidFill>
              </a:rPr>
              <a:t>Progress reports, letters, sometimes drafts of science for some disciplines</a:t>
            </a:r>
          </a:p>
          <a:p>
            <a:pPr marL="342900" indent="-342900">
              <a:buFont typeface="Arial" charset="0"/>
              <a:buChar char="•"/>
            </a:pPr>
            <a:r>
              <a:rPr lang="en-US" dirty="0">
                <a:solidFill>
                  <a:schemeClr val="tx1"/>
                </a:solidFill>
              </a:rPr>
              <a:t>Allows you to focus on the science</a:t>
            </a:r>
          </a:p>
          <a:p>
            <a:pPr marL="342900" indent="-342900">
              <a:buFont typeface="Arial" charset="0"/>
              <a:buChar char="•"/>
            </a:pPr>
            <a:r>
              <a:rPr lang="en-US" dirty="0">
                <a:solidFill>
                  <a:schemeClr val="tx1"/>
                </a:solidFill>
              </a:rPr>
              <a:t>We have tripled the number of grants submitted by our division</a:t>
            </a:r>
          </a:p>
          <a:p>
            <a:pPr marL="342900" indent="-342900">
              <a:buFont typeface="Arial" charset="0"/>
              <a:buChar char="•"/>
            </a:pPr>
            <a:r>
              <a:rPr lang="en-US" dirty="0">
                <a:solidFill>
                  <a:schemeClr val="tx1"/>
                </a:solidFill>
              </a:rPr>
              <a:t>With her help, our group has obtained 2 RO1, 2UO1, 1R34, multiple Foundation, Association and other grants</a:t>
            </a:r>
          </a:p>
          <a:p>
            <a:pPr marL="342900" indent="-342900">
              <a:buFont typeface="Arial" charset="0"/>
              <a:buChar char="•"/>
            </a:pPr>
            <a:r>
              <a:rPr lang="en-US" dirty="0">
                <a:solidFill>
                  <a:schemeClr val="tx1"/>
                </a:solidFill>
              </a:rPr>
              <a:t>Her salary has been covered by writing her in as a coordinator on multiple grants.</a:t>
            </a:r>
          </a:p>
          <a:p>
            <a:pPr marL="342900" indent="-342900">
              <a:buFont typeface="Arial" charset="0"/>
              <a:buChar char="•"/>
            </a:pPr>
            <a:r>
              <a:rPr lang="en-US" dirty="0">
                <a:solidFill>
                  <a:schemeClr val="tx1"/>
                </a:solidFill>
              </a:rPr>
              <a:t>The Academic Research Service within the Dept of Medicine now provides this service for other divisions (Eric Smith, and others)</a:t>
            </a:r>
            <a:endParaRPr lang="en-US" dirty="0"/>
          </a:p>
        </p:txBody>
      </p:sp>
    </p:spTree>
    <p:extLst>
      <p:ext uri="{BB962C8B-B14F-4D97-AF65-F5344CB8AC3E}">
        <p14:creationId xmlns:p14="http://schemas.microsoft.com/office/powerpoint/2010/main" val="1304706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2FF5BCE6-FA31-BE41-836E-71D42ADA631D}"/>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E68487E8-D079-774B-B0B2-03804B910620}" type="slidenum">
              <a:rPr lang="en-US" altLang="en-US" sz="1320" u="none"/>
              <a:pPr eaLnBrk="1" hangingPunct="1"/>
              <a:t>31</a:t>
            </a:fld>
            <a:endParaRPr lang="en-US" altLang="en-US" sz="1320" u="none"/>
          </a:p>
        </p:txBody>
      </p:sp>
      <p:sp>
        <p:nvSpPr>
          <p:cNvPr id="35842" name="Title 1">
            <a:extLst>
              <a:ext uri="{FF2B5EF4-FFF2-40B4-BE49-F238E27FC236}">
                <a16:creationId xmlns:a16="http://schemas.microsoft.com/office/drawing/2014/main" id="{23645EFF-BF2C-DD42-8AF7-A6BAC490F8A0}"/>
              </a:ext>
            </a:extLst>
          </p:cNvPr>
          <p:cNvSpPr>
            <a:spLocks noGrp="1"/>
          </p:cNvSpPr>
          <p:nvPr>
            <p:ph type="title"/>
          </p:nvPr>
        </p:nvSpPr>
        <p:spPr/>
        <p:txBody>
          <a:bodyPr/>
          <a:lstStyle/>
          <a:p>
            <a:r>
              <a:rPr lang="en-US" altLang="en-US" b="1" dirty="0">
                <a:ea typeface="ＭＳ Ｐゴシック" panose="020B0600070205080204" pitchFamily="34" charset="-128"/>
              </a:rPr>
              <a:t>New NIH Format</a:t>
            </a:r>
          </a:p>
        </p:txBody>
      </p:sp>
      <p:sp>
        <p:nvSpPr>
          <p:cNvPr id="35843" name="Content Placeholder 2">
            <a:extLst>
              <a:ext uri="{FF2B5EF4-FFF2-40B4-BE49-F238E27FC236}">
                <a16:creationId xmlns:a16="http://schemas.microsoft.com/office/drawing/2014/main" id="{35770D04-CEBA-8343-8387-F75D0A3627A3}"/>
              </a:ext>
            </a:extLst>
          </p:cNvPr>
          <p:cNvSpPr>
            <a:spLocks noGrp="1"/>
          </p:cNvSpPr>
          <p:nvPr>
            <p:ph idx="1"/>
          </p:nvPr>
        </p:nvSpPr>
        <p:spPr>
          <a:xfrm>
            <a:off x="502920" y="2042161"/>
            <a:ext cx="9052560" cy="5195094"/>
          </a:xfrm>
        </p:spPr>
        <p:txBody>
          <a:bodyPr/>
          <a:lstStyle/>
          <a:p>
            <a:r>
              <a:rPr lang="en-US" altLang="en-US" sz="2640">
                <a:ea typeface="ＭＳ Ｐゴシック" panose="020B0600070205080204" pitchFamily="34" charset="-128"/>
              </a:rPr>
              <a:t>Greater emphasis on</a:t>
            </a:r>
          </a:p>
          <a:p>
            <a:pPr lvl="1"/>
            <a:r>
              <a:rPr lang="en-US" altLang="en-US" sz="2640">
                <a:ea typeface="ＭＳ Ｐゴシック" panose="020B0600070205080204" pitchFamily="34" charset="-128"/>
              </a:rPr>
              <a:t>Quality of content (less on detailed description of what will be done)</a:t>
            </a:r>
          </a:p>
          <a:p>
            <a:pPr lvl="1"/>
            <a:r>
              <a:rPr lang="en-US" altLang="en-US" sz="2640">
                <a:ea typeface="ＭＳ Ｐゴシック" panose="020B0600070205080204" pitchFamily="34" charset="-128"/>
              </a:rPr>
              <a:t>Funding New/Early stage investigators</a:t>
            </a:r>
          </a:p>
          <a:p>
            <a:r>
              <a:rPr lang="en-US" altLang="en-US" sz="2640">
                <a:ea typeface="ＭＳ Ｐゴシック" panose="020B0600070205080204" pitchFamily="34" charset="-128"/>
              </a:rPr>
              <a:t>Shortening the research plan</a:t>
            </a:r>
          </a:p>
          <a:p>
            <a:pPr lvl="1"/>
            <a:r>
              <a:rPr lang="en-US" altLang="en-US" sz="2640">
                <a:ea typeface="ＭＳ Ｐゴシック" panose="020B0600070205080204" pitchFamily="34" charset="-128"/>
              </a:rPr>
              <a:t>Elimination of sections for literature review and presentation of preliminary data</a:t>
            </a:r>
          </a:p>
          <a:p>
            <a:r>
              <a:rPr lang="en-US" altLang="en-US" sz="2640">
                <a:ea typeface="ＭＳ Ｐゴシック" panose="020B0600070205080204" pitchFamily="34" charset="-128"/>
              </a:rPr>
              <a:t>9-point evaluation scale</a:t>
            </a:r>
          </a:p>
          <a:p>
            <a:r>
              <a:rPr lang="en-US" altLang="en-US" sz="2640">
                <a:ea typeface="ＭＳ Ｐゴシック" panose="020B0600070205080204" pitchFamily="34" charset="-128"/>
              </a:rPr>
              <a:t>Standardization and shortening of reviews</a:t>
            </a:r>
          </a:p>
          <a:p>
            <a:r>
              <a:rPr lang="en-US" altLang="en-US" sz="2640">
                <a:ea typeface="ＭＳ Ｐゴシック" panose="020B0600070205080204" pitchFamily="34" charset="-128"/>
              </a:rPr>
              <a:t>Linkage of sections of the application to each of the 5 core review criteria</a:t>
            </a:r>
          </a:p>
          <a:p>
            <a:endParaRPr lang="en-US" altLang="en-US" sz="2200">
              <a:ea typeface="ＭＳ Ｐゴシック" panose="020B0600070205080204" pitchFamily="34" charset="-128"/>
            </a:endParaRPr>
          </a:p>
        </p:txBody>
      </p:sp>
    </p:spTree>
    <p:extLst>
      <p:ext uri="{BB962C8B-B14F-4D97-AF65-F5344CB8AC3E}">
        <p14:creationId xmlns:p14="http://schemas.microsoft.com/office/powerpoint/2010/main" val="1377613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3">
            <a:extLst>
              <a:ext uri="{FF2B5EF4-FFF2-40B4-BE49-F238E27FC236}">
                <a16:creationId xmlns:a16="http://schemas.microsoft.com/office/drawing/2014/main" id="{95D96FDE-666F-3942-A936-3D3F5D8FAAD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9D0A8345-C70E-5649-A851-510E797B2399}" type="slidenum">
              <a:rPr lang="en-US" altLang="en-US" sz="1320" u="none"/>
              <a:pPr eaLnBrk="1" hangingPunct="1"/>
              <a:t>32</a:t>
            </a:fld>
            <a:endParaRPr lang="en-US" altLang="en-US" sz="1320" u="none"/>
          </a:p>
        </p:txBody>
      </p:sp>
      <p:sp>
        <p:nvSpPr>
          <p:cNvPr id="36866" name="Title 1">
            <a:extLst>
              <a:ext uri="{FF2B5EF4-FFF2-40B4-BE49-F238E27FC236}">
                <a16:creationId xmlns:a16="http://schemas.microsoft.com/office/drawing/2014/main" id="{70B0C4D6-FD17-3A4E-BB14-AFABD86CA08D}"/>
              </a:ext>
            </a:extLst>
          </p:cNvPr>
          <p:cNvSpPr>
            <a:spLocks noGrp="1"/>
          </p:cNvSpPr>
          <p:nvPr>
            <p:ph type="title"/>
          </p:nvPr>
        </p:nvSpPr>
        <p:spPr/>
        <p:txBody>
          <a:bodyPr/>
          <a:lstStyle/>
          <a:p>
            <a:r>
              <a:rPr lang="en-US" altLang="en-US" b="1" dirty="0">
                <a:ea typeface="ＭＳ Ｐゴシック" panose="020B0600070205080204" pitchFamily="34" charset="-128"/>
              </a:rPr>
              <a:t>New Sections Template</a:t>
            </a:r>
          </a:p>
        </p:txBody>
      </p:sp>
      <p:sp>
        <p:nvSpPr>
          <p:cNvPr id="36867" name="Content Placeholder 2">
            <a:extLst>
              <a:ext uri="{FF2B5EF4-FFF2-40B4-BE49-F238E27FC236}">
                <a16:creationId xmlns:a16="http://schemas.microsoft.com/office/drawing/2014/main" id="{78103838-7CBF-A74B-BE3B-B77860D9AEA0}"/>
              </a:ext>
            </a:extLst>
          </p:cNvPr>
          <p:cNvSpPr>
            <a:spLocks noGrp="1"/>
          </p:cNvSpPr>
          <p:nvPr>
            <p:ph idx="1"/>
          </p:nvPr>
        </p:nvSpPr>
        <p:spPr/>
        <p:txBody>
          <a:bodyPr/>
          <a:lstStyle/>
          <a:p>
            <a:r>
              <a:rPr lang="en-US" altLang="en-US" dirty="0">
                <a:ea typeface="ＭＳ Ｐゴシック" panose="020B0600070205080204" pitchFamily="34" charset="-128"/>
              </a:rPr>
              <a:t>Specific Aims (1 page)</a:t>
            </a:r>
          </a:p>
          <a:p>
            <a:r>
              <a:rPr lang="en-US" altLang="en-US" dirty="0">
                <a:ea typeface="ＭＳ Ｐゴシック" panose="020B0600070205080204" pitchFamily="34" charset="-128"/>
              </a:rPr>
              <a:t>Research Strategy (12 pages for most)</a:t>
            </a:r>
          </a:p>
          <a:p>
            <a:pPr lvl="1"/>
            <a:r>
              <a:rPr lang="en-US" altLang="en-US" dirty="0">
                <a:ea typeface="ＭＳ Ｐゴシック" panose="020B0600070205080204" pitchFamily="34" charset="-128"/>
              </a:rPr>
              <a:t>Significance</a:t>
            </a:r>
          </a:p>
          <a:p>
            <a:pPr lvl="1"/>
            <a:r>
              <a:rPr lang="en-US" altLang="en-US" dirty="0">
                <a:ea typeface="ＭＳ Ｐゴシック" panose="020B0600070205080204" pitchFamily="34" charset="-128"/>
              </a:rPr>
              <a:t>Innovation</a:t>
            </a:r>
          </a:p>
          <a:p>
            <a:pPr lvl="1"/>
            <a:r>
              <a:rPr lang="en-US" altLang="en-US" dirty="0">
                <a:ea typeface="ＭＳ Ｐゴシック" panose="020B0600070205080204" pitchFamily="34" charset="-128"/>
              </a:rPr>
              <a:t>Approach</a:t>
            </a:r>
          </a:p>
          <a:p>
            <a:r>
              <a:rPr lang="en-US" altLang="en-US" dirty="0">
                <a:ea typeface="ＭＳ Ｐゴシック" panose="020B0600070205080204" pitchFamily="34" charset="-128"/>
              </a:rPr>
              <a:t>Timetable</a:t>
            </a:r>
          </a:p>
        </p:txBody>
      </p:sp>
    </p:spTree>
    <p:extLst>
      <p:ext uri="{BB962C8B-B14F-4D97-AF65-F5344CB8AC3E}">
        <p14:creationId xmlns:p14="http://schemas.microsoft.com/office/powerpoint/2010/main" val="1436831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id="{FDCEA94F-5E4E-574F-96B8-D8BED8D65CFB}"/>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90683738-4B0A-894E-A8CC-220BEC506CA2}" type="slidenum">
              <a:rPr lang="en-US" altLang="en-US" sz="1320" u="none"/>
              <a:pPr eaLnBrk="1" hangingPunct="1"/>
              <a:t>33</a:t>
            </a:fld>
            <a:endParaRPr lang="en-US" altLang="en-US" sz="1320" u="none"/>
          </a:p>
        </p:txBody>
      </p:sp>
      <p:sp>
        <p:nvSpPr>
          <p:cNvPr id="44034" name="Rectangle 2">
            <a:extLst>
              <a:ext uri="{FF2B5EF4-FFF2-40B4-BE49-F238E27FC236}">
                <a16:creationId xmlns:a16="http://schemas.microsoft.com/office/drawing/2014/main" id="{A2DD1510-F2A9-E247-B6D8-BB55E08FC0A3}"/>
              </a:ext>
            </a:extLst>
          </p:cNvPr>
          <p:cNvSpPr>
            <a:spLocks noGrp="1" noChangeArrowheads="1"/>
          </p:cNvSpPr>
          <p:nvPr>
            <p:ph type="title"/>
          </p:nvPr>
        </p:nvSpPr>
        <p:spPr>
          <a:xfrm>
            <a:off x="502920" y="145011"/>
            <a:ext cx="9052560" cy="1036320"/>
          </a:xfrm>
        </p:spPr>
        <p:txBody>
          <a:bodyPr/>
          <a:lstStyle/>
          <a:p>
            <a:r>
              <a:rPr lang="en-US" altLang="en-US" b="1" dirty="0">
                <a:ea typeface="ＭＳ Ｐゴシック" panose="020B0600070205080204" pitchFamily="34" charset="-128"/>
              </a:rPr>
              <a:t>For training grants</a:t>
            </a:r>
          </a:p>
        </p:txBody>
      </p:sp>
      <p:sp>
        <p:nvSpPr>
          <p:cNvPr id="35843" name="Rectangle 3">
            <a:extLst>
              <a:ext uri="{FF2B5EF4-FFF2-40B4-BE49-F238E27FC236}">
                <a16:creationId xmlns:a16="http://schemas.microsoft.com/office/drawing/2014/main" id="{71FCB719-C434-6549-A7E2-A2DF4B05BEA0}"/>
              </a:ext>
            </a:extLst>
          </p:cNvPr>
          <p:cNvSpPr>
            <a:spLocks noGrp="1" noChangeArrowheads="1"/>
          </p:cNvSpPr>
          <p:nvPr>
            <p:ph type="body" idx="1"/>
          </p:nvPr>
        </p:nvSpPr>
        <p:spPr>
          <a:xfrm>
            <a:off x="502920" y="1209040"/>
            <a:ext cx="9052560" cy="4922520"/>
          </a:xfrm>
        </p:spPr>
        <p:txBody>
          <a:bodyPr/>
          <a:lstStyle/>
          <a:p>
            <a:pPr>
              <a:buFont typeface="Wingdings" charset="0"/>
              <a:buChar char="n"/>
              <a:defRPr/>
            </a:pPr>
            <a:r>
              <a:rPr lang="en-US" dirty="0">
                <a:ea typeface="ＭＳ Ｐゴシック" charset="0"/>
                <a:cs typeface="ＭＳ Ｐゴシック" charset="0"/>
              </a:rPr>
              <a:t>Plan ahead </a:t>
            </a:r>
          </a:p>
          <a:p>
            <a:pPr lvl="1">
              <a:defRPr/>
            </a:pPr>
            <a:r>
              <a:rPr lang="en-US" dirty="0">
                <a:ea typeface="ＭＳ Ｐゴシック" charset="0"/>
              </a:rPr>
              <a:t>6 months pilot work + research question</a:t>
            </a:r>
          </a:p>
          <a:p>
            <a:pPr lvl="1">
              <a:defRPr/>
            </a:pPr>
            <a:r>
              <a:rPr lang="en-US" dirty="0">
                <a:ea typeface="ＭＳ Ｐゴシック" charset="0"/>
              </a:rPr>
              <a:t>6 months writing the grant</a:t>
            </a:r>
          </a:p>
          <a:p>
            <a:pPr lvl="1">
              <a:defRPr/>
            </a:pPr>
            <a:r>
              <a:rPr lang="en-US" dirty="0">
                <a:ea typeface="ＭＳ Ｐゴシック" charset="0"/>
              </a:rPr>
              <a:t>Involve mentor / co-investigators </a:t>
            </a:r>
            <a:r>
              <a:rPr lang="en-US" u="sng" dirty="0">
                <a:ea typeface="ＭＳ Ｐゴシック" charset="0"/>
              </a:rPr>
              <a:t>with warning</a:t>
            </a:r>
          </a:p>
          <a:p>
            <a:pPr>
              <a:buFont typeface="Wingdings" charset="0"/>
              <a:buChar char="n"/>
              <a:defRPr/>
            </a:pPr>
            <a:r>
              <a:rPr lang="en-US" dirty="0">
                <a:ea typeface="ＭＳ Ｐゴシック" charset="0"/>
                <a:cs typeface="ＭＳ Ｐゴシック" charset="0"/>
              </a:rPr>
              <a:t>Form a mentorship committee that meets at least quarterly, more often close to submission</a:t>
            </a:r>
          </a:p>
          <a:p>
            <a:pPr>
              <a:buFont typeface="Wingdings" charset="0"/>
              <a:buChar char="n"/>
              <a:defRPr/>
            </a:pPr>
            <a:r>
              <a:rPr lang="en-US" dirty="0">
                <a:ea typeface="ＭＳ Ｐゴシック" charset="0"/>
                <a:cs typeface="ＭＳ Ｐゴシック" charset="0"/>
              </a:rPr>
              <a:t>Write and revise a 1-2 </a:t>
            </a:r>
            <a:r>
              <a:rPr lang="en-US" dirty="0" err="1">
                <a:ea typeface="ＭＳ Ｐゴシック" charset="0"/>
                <a:cs typeface="ＭＳ Ｐゴシック" charset="0"/>
              </a:rPr>
              <a:t>pg</a:t>
            </a:r>
            <a:r>
              <a:rPr lang="en-US" dirty="0">
                <a:ea typeface="ＭＳ Ｐゴシック" charset="0"/>
                <a:cs typeface="ＭＳ Ｐゴシック" charset="0"/>
              </a:rPr>
              <a:t> </a:t>
            </a:r>
            <a:r>
              <a:rPr lang="en-US" b="1" dirty="0">
                <a:effectLst>
                  <a:outerShdw blurRad="38100" dist="38100" dir="2700000" algn="tl">
                    <a:srgbClr val="DDDDDD"/>
                  </a:outerShdw>
                </a:effectLst>
                <a:ea typeface="ＭＳ Ｐゴシック" charset="0"/>
                <a:cs typeface="ＭＳ Ｐゴシック" charset="0"/>
              </a:rPr>
              <a:t>concept paper </a:t>
            </a:r>
            <a:endParaRPr lang="en-US" dirty="0">
              <a:ea typeface="ＭＳ Ｐゴシック" charset="0"/>
              <a:cs typeface="ＭＳ Ｐゴシック" charset="0"/>
            </a:endParaRPr>
          </a:p>
          <a:p>
            <a:pPr lvl="1">
              <a:defRPr/>
            </a:pPr>
            <a:r>
              <a:rPr lang="en-US" dirty="0">
                <a:ea typeface="ＭＳ Ｐゴシック" charset="0"/>
              </a:rPr>
              <a:t>Share ahead of every meeting</a:t>
            </a:r>
          </a:p>
          <a:p>
            <a:pPr lvl="1">
              <a:defRPr/>
            </a:pPr>
            <a:r>
              <a:rPr lang="en-US" dirty="0">
                <a:ea typeface="ＭＳ Ｐゴシック" charset="0"/>
              </a:rPr>
              <a:t>Revise between meetings</a:t>
            </a:r>
          </a:p>
          <a:p>
            <a:pPr lvl="1">
              <a:defRPr/>
            </a:pPr>
            <a:r>
              <a:rPr lang="en-US" dirty="0">
                <a:ea typeface="ＭＳ Ｐゴシック" charset="0"/>
              </a:rPr>
              <a:t>This will become Specific Aims section . . . </a:t>
            </a:r>
          </a:p>
        </p:txBody>
      </p:sp>
    </p:spTree>
    <p:extLst>
      <p:ext uri="{BB962C8B-B14F-4D97-AF65-F5344CB8AC3E}">
        <p14:creationId xmlns:p14="http://schemas.microsoft.com/office/powerpoint/2010/main" val="1195349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3">
            <a:extLst>
              <a:ext uri="{FF2B5EF4-FFF2-40B4-BE49-F238E27FC236}">
                <a16:creationId xmlns:a16="http://schemas.microsoft.com/office/drawing/2014/main" id="{D442AEA0-67FE-E841-AB17-6F6C0B1673C5}"/>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E8DCF94A-2B0C-B943-8DD5-CB39424565B4}" type="slidenum">
              <a:rPr lang="en-US" altLang="en-US" sz="1320" u="none"/>
              <a:pPr eaLnBrk="1" hangingPunct="1"/>
              <a:t>34</a:t>
            </a:fld>
            <a:endParaRPr lang="en-US" altLang="en-US" sz="1320" u="none"/>
          </a:p>
        </p:txBody>
      </p:sp>
      <p:sp>
        <p:nvSpPr>
          <p:cNvPr id="45058" name="Title 1">
            <a:extLst>
              <a:ext uri="{FF2B5EF4-FFF2-40B4-BE49-F238E27FC236}">
                <a16:creationId xmlns:a16="http://schemas.microsoft.com/office/drawing/2014/main" id="{719500F5-6AAD-FB4A-9273-1735D50852C3}"/>
              </a:ext>
            </a:extLst>
          </p:cNvPr>
          <p:cNvSpPr>
            <a:spLocks noGrp="1"/>
          </p:cNvSpPr>
          <p:nvPr>
            <p:ph type="title"/>
          </p:nvPr>
        </p:nvSpPr>
        <p:spPr/>
        <p:txBody>
          <a:bodyPr/>
          <a:lstStyle/>
          <a:p>
            <a:r>
              <a:rPr lang="en-US" sz="3600" b="1" dirty="0">
                <a:solidFill>
                  <a:schemeClr val="tx2">
                    <a:lumMod val="50000"/>
                  </a:schemeClr>
                </a:solidFill>
              </a:rPr>
              <a:t>Writing a successful grant</a:t>
            </a:r>
            <a:endParaRPr lang="en-US" altLang="en-US" sz="3600" b="1" dirty="0">
              <a:ea typeface="ＭＳ Ｐゴシック" panose="020B0600070205080204" pitchFamily="34" charset="-128"/>
            </a:endParaRPr>
          </a:p>
        </p:txBody>
      </p:sp>
      <p:sp>
        <p:nvSpPr>
          <p:cNvPr id="45059" name="Content Placeholder 2">
            <a:extLst>
              <a:ext uri="{FF2B5EF4-FFF2-40B4-BE49-F238E27FC236}">
                <a16:creationId xmlns:a16="http://schemas.microsoft.com/office/drawing/2014/main" id="{3EFD2738-519A-424C-913F-1F479C2198D6}"/>
              </a:ext>
            </a:extLst>
          </p:cNvPr>
          <p:cNvSpPr>
            <a:spLocks noGrp="1"/>
          </p:cNvSpPr>
          <p:nvPr>
            <p:ph idx="1"/>
          </p:nvPr>
        </p:nvSpPr>
        <p:spPr>
          <a:xfrm>
            <a:off x="502920" y="1554480"/>
            <a:ext cx="9403080" cy="4922520"/>
          </a:xfrm>
        </p:spPr>
        <p:txBody>
          <a:bodyPr/>
          <a:lstStyle/>
          <a:p>
            <a:r>
              <a:rPr lang="en-US" altLang="en-US" sz="3080" dirty="0">
                <a:ea typeface="ＭＳ Ｐゴシック" panose="020B0600070205080204" pitchFamily="34" charset="-128"/>
              </a:rPr>
              <a:t>Read and emulate successful grants</a:t>
            </a:r>
          </a:p>
          <a:p>
            <a:pPr lvl="1"/>
            <a:r>
              <a:rPr lang="en-US" altLang="en-US" sz="2640" dirty="0">
                <a:ea typeface="ＭＳ Ｐゴシック" panose="020B0600070205080204" pitchFamily="34" charset="-128"/>
              </a:rPr>
              <a:t>Repository of training grants here </a:t>
            </a:r>
          </a:p>
          <a:p>
            <a:r>
              <a:rPr lang="en-US" altLang="en-US" sz="3080" dirty="0">
                <a:ea typeface="ＭＳ Ｐゴシック" panose="020B0600070205080204" pitchFamily="34" charset="-128"/>
              </a:rPr>
              <a:t>Sit in on study sections as an observer (CCTST Apprenticeship </a:t>
            </a:r>
            <a:r>
              <a:rPr lang="en-US" altLang="en-US" sz="3080" dirty="0" err="1">
                <a:ea typeface="ＭＳ Ｐゴシック" panose="020B0600070205080204" pitchFamily="34" charset="-128"/>
              </a:rPr>
              <a:t>Program-</a:t>
            </a:r>
            <a:r>
              <a:rPr lang="en-US" sz="3200" dirty="0" err="1">
                <a:solidFill>
                  <a:schemeClr val="tx2">
                    <a:lumMod val="50000"/>
                  </a:schemeClr>
                </a:solidFill>
              </a:rPr>
              <a:t>dennis.mcgraw@uc.edu</a:t>
            </a:r>
            <a:r>
              <a:rPr lang="en-US" altLang="en-US" sz="3080" dirty="0">
                <a:ea typeface="ＭＳ Ｐゴシック" panose="020B0600070205080204" pitchFamily="34" charset="-128"/>
              </a:rPr>
              <a:t>)</a:t>
            </a:r>
          </a:p>
          <a:p>
            <a:r>
              <a:rPr lang="en-US" altLang="en-US" sz="3080" dirty="0">
                <a:ea typeface="ＭＳ Ｐゴシック" panose="020B0600070205080204" pitchFamily="34" charset="-128"/>
              </a:rPr>
              <a:t>If Training award – write Career Plan in parallel with Research Plan</a:t>
            </a:r>
          </a:p>
          <a:p>
            <a:pPr lvl="1"/>
            <a:r>
              <a:rPr lang="en-US" altLang="en-US" sz="2640" dirty="0">
                <a:ea typeface="ＭＳ Ｐゴシック" panose="020B0600070205080204" pitchFamily="34" charset="-128"/>
              </a:rPr>
              <a:t>Involve mentor, co-investigator, biostatistician early (6-12 months)</a:t>
            </a:r>
          </a:p>
          <a:p>
            <a:pPr>
              <a:buFont typeface="Wingdings" pitchFamily="2" charset="2"/>
              <a:buNone/>
            </a:pPr>
            <a:r>
              <a:rPr lang="en-US" altLang="en-US" dirty="0">
                <a:ea typeface="ＭＳ Ｐゴシック" panose="020B0600070205080204" pitchFamily="34" charset="-128"/>
              </a:rPr>
              <a:t>                                   </a:t>
            </a:r>
          </a:p>
        </p:txBody>
      </p:sp>
      <p:sp>
        <p:nvSpPr>
          <p:cNvPr id="4" name="TextBox 3">
            <a:extLst>
              <a:ext uri="{FF2B5EF4-FFF2-40B4-BE49-F238E27FC236}">
                <a16:creationId xmlns:a16="http://schemas.microsoft.com/office/drawing/2014/main" id="{FAAE6A61-3680-294F-88C9-FAAD701E90B9}"/>
              </a:ext>
            </a:extLst>
          </p:cNvPr>
          <p:cNvSpPr txBox="1"/>
          <p:nvPr/>
        </p:nvSpPr>
        <p:spPr>
          <a:xfrm>
            <a:off x="4526280" y="6197579"/>
            <a:ext cx="4253267" cy="430887"/>
          </a:xfrm>
          <a:prstGeom prst="rect">
            <a:avLst/>
          </a:prstGeom>
          <a:effectLst>
            <a:glow rad="228600">
              <a:schemeClr val="accent1">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200" dirty="0">
                <a:solidFill>
                  <a:schemeClr val="tx2"/>
                </a:solidFill>
              </a:rPr>
              <a:t>Inouye SK, Ann Intern Med 2005</a:t>
            </a:r>
          </a:p>
        </p:txBody>
      </p:sp>
    </p:spTree>
    <p:extLst>
      <p:ext uri="{BB962C8B-B14F-4D97-AF65-F5344CB8AC3E}">
        <p14:creationId xmlns:p14="http://schemas.microsoft.com/office/powerpoint/2010/main" val="184437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8EB19C24-1718-D94A-8F71-F053C76DC861}"/>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ACC59138-BD8C-BE40-8630-C70A459AC7DD}" type="slidenum">
              <a:rPr lang="en-US" altLang="en-US" sz="1320" u="none"/>
              <a:pPr eaLnBrk="1" hangingPunct="1"/>
              <a:t>35</a:t>
            </a:fld>
            <a:endParaRPr lang="en-US" altLang="en-US" sz="1320" u="none"/>
          </a:p>
        </p:txBody>
      </p:sp>
      <p:sp>
        <p:nvSpPr>
          <p:cNvPr id="46082" name="Title 1">
            <a:extLst>
              <a:ext uri="{FF2B5EF4-FFF2-40B4-BE49-F238E27FC236}">
                <a16:creationId xmlns:a16="http://schemas.microsoft.com/office/drawing/2014/main" id="{1242E4EC-1F9F-A141-92A0-058D78F1E988}"/>
              </a:ext>
            </a:extLst>
          </p:cNvPr>
          <p:cNvSpPr>
            <a:spLocks noGrp="1"/>
          </p:cNvSpPr>
          <p:nvPr>
            <p:ph type="title"/>
          </p:nvPr>
        </p:nvSpPr>
        <p:spPr/>
        <p:txBody>
          <a:bodyPr/>
          <a:lstStyle/>
          <a:p>
            <a:pPr marL="12700">
              <a:lnSpc>
                <a:spcPts val="5460"/>
              </a:lnSpc>
            </a:pPr>
            <a:r>
              <a:rPr lang="en-US" altLang="en-US" b="1" kern="1200" dirty="0">
                <a:ea typeface="ＭＳ Ｐゴシック" panose="020B0600070205080204" pitchFamily="34" charset="-128"/>
                <a:cs typeface="+mn-cs"/>
              </a:rPr>
              <a:t>Writing Tips</a:t>
            </a:r>
          </a:p>
        </p:txBody>
      </p:sp>
      <p:sp>
        <p:nvSpPr>
          <p:cNvPr id="46083" name="Content Placeholder 2">
            <a:extLst>
              <a:ext uri="{FF2B5EF4-FFF2-40B4-BE49-F238E27FC236}">
                <a16:creationId xmlns:a16="http://schemas.microsoft.com/office/drawing/2014/main" id="{D81AA948-6A26-AC42-8628-E898E49FD3B8}"/>
              </a:ext>
            </a:extLst>
          </p:cNvPr>
          <p:cNvSpPr>
            <a:spLocks noGrp="1"/>
          </p:cNvSpPr>
          <p:nvPr>
            <p:ph idx="1"/>
          </p:nvPr>
        </p:nvSpPr>
        <p:spPr>
          <a:xfrm>
            <a:off x="502920" y="1694657"/>
            <a:ext cx="9052560" cy="5125243"/>
          </a:xfrm>
        </p:spPr>
        <p:txBody>
          <a:bodyPr/>
          <a:lstStyle/>
          <a:p>
            <a:r>
              <a:rPr lang="en-US" altLang="en-US" sz="3080" dirty="0">
                <a:ea typeface="ＭＳ Ｐゴシック" panose="020B0600070205080204" pitchFamily="34" charset="-128"/>
              </a:rPr>
              <a:t>Tell a story . . . </a:t>
            </a:r>
          </a:p>
          <a:p>
            <a:pPr lvl="1"/>
            <a:r>
              <a:rPr lang="en-US" altLang="en-US" sz="2640" dirty="0">
                <a:ea typeface="ＭＳ Ｐゴシック" panose="020B0600070205080204" pitchFamily="34" charset="-128"/>
              </a:rPr>
              <a:t>Build your argument</a:t>
            </a:r>
          </a:p>
          <a:p>
            <a:pPr lvl="1"/>
            <a:r>
              <a:rPr lang="en-US" altLang="en-US" sz="2640" dirty="0">
                <a:ea typeface="ＭＳ Ｐゴシック" panose="020B0600070205080204" pitchFamily="34" charset="-128"/>
              </a:rPr>
              <a:t>Help reviewers care</a:t>
            </a:r>
          </a:p>
          <a:p>
            <a:pPr lvl="1"/>
            <a:r>
              <a:rPr lang="en-US" altLang="en-US" sz="2640" dirty="0">
                <a:ea typeface="ＭＳ Ｐゴシック" panose="020B0600070205080204" pitchFamily="34" charset="-128"/>
              </a:rPr>
              <a:t>Make it easy for them to find the rigor of the , rigor/transparency, sex as a variable, significance and innovation. (.e.g. This project is innovative because…)</a:t>
            </a:r>
          </a:p>
          <a:p>
            <a:r>
              <a:rPr lang="en-US" altLang="en-US" sz="3080" dirty="0">
                <a:ea typeface="ＭＳ Ｐゴシック" panose="020B0600070205080204" pitchFamily="34" charset="-128"/>
              </a:rPr>
              <a:t>Punctuate key points</a:t>
            </a:r>
          </a:p>
          <a:p>
            <a:pPr lvl="1"/>
            <a:r>
              <a:rPr lang="en-US" altLang="en-US" sz="2640" dirty="0">
                <a:ea typeface="ＭＳ Ｐゴシック" panose="020B0600070205080204" pitchFamily="34" charset="-128"/>
              </a:rPr>
              <a:t>Write the Aims first….and Last.  </a:t>
            </a:r>
          </a:p>
          <a:p>
            <a:pPr lvl="1"/>
            <a:r>
              <a:rPr lang="en-US" altLang="en-US" sz="2640" dirty="0">
                <a:ea typeface="ＭＳ Ｐゴシック" panose="020B0600070205080204" pitchFamily="34" charset="-128"/>
              </a:rPr>
              <a:t>Use subheadings (underline/bold)  </a:t>
            </a:r>
          </a:p>
          <a:p>
            <a:r>
              <a:rPr lang="en-US" altLang="en-US" dirty="0">
                <a:ea typeface="ＭＳ Ｐゴシック" panose="020B0600070205080204" pitchFamily="34" charset="-128"/>
              </a:rPr>
              <a:t>Use a conceptual framework and model</a:t>
            </a:r>
          </a:p>
          <a:p>
            <a:pPr lvl="1"/>
            <a:r>
              <a:rPr lang="en-US" altLang="en-US" sz="2640" dirty="0">
                <a:ea typeface="ＭＳ Ｐゴシック" panose="020B0600070205080204" pitchFamily="34" charset="-128"/>
              </a:rPr>
              <a:t>Use diagrams!-effect or temporal relations</a:t>
            </a:r>
          </a:p>
          <a:p>
            <a:pPr lvl="1"/>
            <a:r>
              <a:rPr lang="en-US" altLang="en-US" sz="2640" dirty="0">
                <a:ea typeface="ＭＳ Ｐゴシック" panose="020B0600070205080204" pitchFamily="34" charset="-128"/>
              </a:rPr>
              <a:t>Make the link between aims and products clear</a:t>
            </a:r>
          </a:p>
        </p:txBody>
      </p:sp>
      <p:pic>
        <p:nvPicPr>
          <p:cNvPr id="46084" name="Picture 2">
            <a:extLst>
              <a:ext uri="{FF2B5EF4-FFF2-40B4-BE49-F238E27FC236}">
                <a16:creationId xmlns:a16="http://schemas.microsoft.com/office/drawing/2014/main" id="{931864D5-A655-D24E-A688-B1E0B1E57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016" y="753427"/>
            <a:ext cx="2659539" cy="177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334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8001000" cy="707886"/>
          </a:xfrm>
        </p:spPr>
        <p:txBody>
          <a:bodyPr/>
          <a:lstStyle/>
          <a:p>
            <a:r>
              <a:rPr lang="en-US" b="1" dirty="0">
                <a:solidFill>
                  <a:schemeClr val="tx2">
                    <a:lumMod val="50000"/>
                  </a:schemeClr>
                </a:solidFill>
              </a:rPr>
              <a:t>Writing a successful grant</a:t>
            </a:r>
          </a:p>
        </p:txBody>
      </p:sp>
      <p:sp>
        <p:nvSpPr>
          <p:cNvPr id="3" name="Text Placeholder 2"/>
          <p:cNvSpPr>
            <a:spLocks noGrp="1"/>
          </p:cNvSpPr>
          <p:nvPr>
            <p:ph type="body" idx="1"/>
          </p:nvPr>
        </p:nvSpPr>
        <p:spPr>
          <a:xfrm>
            <a:off x="514350" y="2133600"/>
            <a:ext cx="9029700" cy="5847755"/>
          </a:xfrm>
        </p:spPr>
        <p:txBody>
          <a:bodyPr/>
          <a:lstStyle/>
          <a:p>
            <a:pPr marL="342900" indent="-342900">
              <a:buFont typeface="Arial" charset="0"/>
              <a:buChar char="•"/>
            </a:pPr>
            <a:r>
              <a:rPr lang="en-US" sz="2800" dirty="0">
                <a:solidFill>
                  <a:schemeClr val="tx1"/>
                </a:solidFill>
              </a:rPr>
              <a:t>Ask questions that matter</a:t>
            </a:r>
          </a:p>
          <a:p>
            <a:pPr marL="342900" indent="-342900">
              <a:buFont typeface="Arial" charset="0"/>
              <a:buChar char="•"/>
            </a:pPr>
            <a:r>
              <a:rPr lang="en-US" sz="2800" dirty="0">
                <a:solidFill>
                  <a:schemeClr val="tx1"/>
                </a:solidFill>
              </a:rPr>
              <a:t>Have great ideas for how to answer them</a:t>
            </a:r>
          </a:p>
          <a:p>
            <a:pPr marL="342900" indent="-342900">
              <a:buFont typeface="Arial" charset="0"/>
              <a:buChar char="•"/>
            </a:pPr>
            <a:r>
              <a:rPr lang="en-US" sz="2800" dirty="0">
                <a:solidFill>
                  <a:schemeClr val="tx1"/>
                </a:solidFill>
              </a:rPr>
              <a:t>Start early</a:t>
            </a:r>
          </a:p>
          <a:p>
            <a:pPr marL="342900" indent="-342900">
              <a:buFont typeface="Arial" charset="0"/>
              <a:buChar char="•"/>
            </a:pPr>
            <a:r>
              <a:rPr lang="en-US" sz="2800" dirty="0">
                <a:solidFill>
                  <a:schemeClr val="tx1"/>
                </a:solidFill>
              </a:rPr>
              <a:t>Tell an epic story</a:t>
            </a:r>
          </a:p>
          <a:p>
            <a:pPr marL="342900" indent="-342900">
              <a:buFont typeface="Arial" charset="0"/>
              <a:buChar char="•"/>
            </a:pPr>
            <a:r>
              <a:rPr lang="en-US" sz="2800" dirty="0">
                <a:solidFill>
                  <a:schemeClr val="tx1"/>
                </a:solidFill>
              </a:rPr>
              <a:t>Use words parsimoniously, stay on theme</a:t>
            </a:r>
          </a:p>
          <a:p>
            <a:pPr marL="800100" lvl="1" indent="-342900">
              <a:buFont typeface="Arial" charset="0"/>
              <a:buChar char="•"/>
            </a:pPr>
            <a:r>
              <a:rPr lang="en-US" sz="2000" dirty="0">
                <a:solidFill>
                  <a:schemeClr val="tx1"/>
                </a:solidFill>
              </a:rPr>
              <a:t>Avoid repetition and superlatives. Be understated. </a:t>
            </a:r>
          </a:p>
          <a:p>
            <a:pPr marL="342900" indent="-342900">
              <a:buFont typeface="Arial" charset="0"/>
              <a:buChar char="•"/>
            </a:pPr>
            <a:r>
              <a:rPr lang="en-US" sz="2800" dirty="0">
                <a:solidFill>
                  <a:schemeClr val="tx1"/>
                </a:solidFill>
              </a:rPr>
              <a:t>Avoid temptation to show all your data so that  others feel your pain. Clarity it the goal.</a:t>
            </a:r>
          </a:p>
          <a:p>
            <a:pPr marL="342900" indent="-342900">
              <a:buFont typeface="Arial" charset="0"/>
              <a:buChar char="•"/>
            </a:pPr>
            <a:r>
              <a:rPr lang="en-US" sz="2800" dirty="0">
                <a:solidFill>
                  <a:schemeClr val="tx1"/>
                </a:solidFill>
              </a:rPr>
              <a:t>Develop an iterative relationship with a mentor or co-investigator to improve the grant through many, many, many cycles of editing and revision</a:t>
            </a:r>
          </a:p>
          <a:p>
            <a:pPr marL="342900" indent="-342900">
              <a:buFont typeface="Arial" charset="0"/>
              <a:buChar char="•"/>
            </a:pPr>
            <a:r>
              <a:rPr lang="en-US" sz="2800" dirty="0">
                <a:solidFill>
                  <a:schemeClr val="tx1"/>
                </a:solidFill>
              </a:rPr>
              <a:t>Have senior people outside your area read your grant, or at least the specific aims page. </a:t>
            </a:r>
          </a:p>
          <a:p>
            <a:endParaRPr lang="en-US" dirty="0"/>
          </a:p>
        </p:txBody>
      </p:sp>
    </p:spTree>
    <p:extLst>
      <p:ext uri="{BB962C8B-B14F-4D97-AF65-F5344CB8AC3E}">
        <p14:creationId xmlns:p14="http://schemas.microsoft.com/office/powerpoint/2010/main" val="504628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530C-2E1C-C344-BFFD-C24124511B2B}"/>
              </a:ext>
            </a:extLst>
          </p:cNvPr>
          <p:cNvSpPr>
            <a:spLocks noGrp="1"/>
          </p:cNvSpPr>
          <p:nvPr>
            <p:ph type="title"/>
          </p:nvPr>
        </p:nvSpPr>
        <p:spPr>
          <a:xfrm>
            <a:off x="228600" y="533400"/>
            <a:ext cx="9753600" cy="707886"/>
          </a:xfrm>
        </p:spPr>
        <p:txBody>
          <a:bodyPr/>
          <a:lstStyle/>
          <a:p>
            <a:r>
              <a:rPr lang="en-US" dirty="0"/>
              <a:t>It’s the idea </a:t>
            </a:r>
          </a:p>
        </p:txBody>
      </p:sp>
      <p:sp>
        <p:nvSpPr>
          <p:cNvPr id="3" name="Text Placeholder 2">
            <a:extLst>
              <a:ext uri="{FF2B5EF4-FFF2-40B4-BE49-F238E27FC236}">
                <a16:creationId xmlns:a16="http://schemas.microsoft.com/office/drawing/2014/main" id="{83D0F378-7CDD-D947-84CF-E4CE621F4D44}"/>
              </a:ext>
            </a:extLst>
          </p:cNvPr>
          <p:cNvSpPr>
            <a:spLocks noGrp="1"/>
          </p:cNvSpPr>
          <p:nvPr>
            <p:ph type="body" idx="1"/>
          </p:nvPr>
        </p:nvSpPr>
        <p:spPr>
          <a:xfrm>
            <a:off x="1078229" y="1352637"/>
            <a:ext cx="8599171" cy="2585323"/>
          </a:xfrm>
        </p:spPr>
        <p:txBody>
          <a:bodyPr/>
          <a:lstStyle/>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Its not the quality of the prose (although it has to be great)</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Its not fancy new technology (although it helps)</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Its not molecular or statistical gymnastics (although that can impress)</a:t>
            </a:r>
          </a:p>
          <a:p>
            <a:endParaRPr lang="en-US" b="1" dirty="0"/>
          </a:p>
          <a:p>
            <a:endParaRPr lang="en-US" b="1" dirty="0"/>
          </a:p>
        </p:txBody>
      </p:sp>
      <p:sp>
        <p:nvSpPr>
          <p:cNvPr id="4" name="Title 1">
            <a:extLst>
              <a:ext uri="{FF2B5EF4-FFF2-40B4-BE49-F238E27FC236}">
                <a16:creationId xmlns:a16="http://schemas.microsoft.com/office/drawing/2014/main" id="{B11047BC-5591-A14E-8D92-188AA411C868}"/>
              </a:ext>
            </a:extLst>
          </p:cNvPr>
          <p:cNvSpPr txBox="1">
            <a:spLocks/>
          </p:cNvSpPr>
          <p:nvPr/>
        </p:nvSpPr>
        <p:spPr>
          <a:xfrm>
            <a:off x="152399" y="4110271"/>
            <a:ext cx="9753600" cy="707886"/>
          </a:xfrm>
          <a:prstGeom prst="rect">
            <a:avLst/>
          </a:prstGeom>
        </p:spPr>
        <p:txBody>
          <a:bodyPr wrap="square" lIns="0" tIns="0" rIns="0" bIns="0">
            <a:spAutoFit/>
          </a:bodyPr>
          <a:lstStyle>
            <a:lvl1pPr eaLnBrk="1" hangingPunct="1">
              <a:defRPr sz="4600" b="0" i="0">
                <a:solidFill>
                  <a:srgbClr val="368FAF"/>
                </a:solidFill>
                <a:latin typeface="News Gothic MT"/>
                <a:ea typeface="+mj-ea"/>
                <a:cs typeface="News Gothic MT"/>
              </a:defRPr>
            </a:lvl1pPr>
          </a:lstStyle>
          <a:p>
            <a:r>
              <a:rPr lang="en-US" dirty="0"/>
              <a:t>and how you present it</a:t>
            </a:r>
            <a:r>
              <a:rPr lang="en-US" kern="0" dirty="0"/>
              <a:t> </a:t>
            </a:r>
          </a:p>
        </p:txBody>
      </p:sp>
      <p:sp>
        <p:nvSpPr>
          <p:cNvPr id="5" name="Text Placeholder 2">
            <a:extLst>
              <a:ext uri="{FF2B5EF4-FFF2-40B4-BE49-F238E27FC236}">
                <a16:creationId xmlns:a16="http://schemas.microsoft.com/office/drawing/2014/main" id="{BCE0B364-8002-B244-8581-C519F505DAE3}"/>
              </a:ext>
            </a:extLst>
          </p:cNvPr>
          <p:cNvSpPr txBox="1">
            <a:spLocks/>
          </p:cNvSpPr>
          <p:nvPr/>
        </p:nvSpPr>
        <p:spPr>
          <a:xfrm>
            <a:off x="1154430" y="5486400"/>
            <a:ext cx="7901939" cy="2585323"/>
          </a:xfrm>
          <a:prstGeom prst="rect">
            <a:avLst/>
          </a:prstGeom>
        </p:spPr>
        <p:txBody>
          <a:bodyPr wrap="square" lIns="0" tIns="0" rIns="0" bIns="0">
            <a:spAutoFit/>
          </a:bodyPr>
          <a:lstStyle>
            <a:lvl1pPr marL="0" eaLnBrk="1" hangingPunct="1">
              <a:defRPr sz="2400" b="0" i="0">
                <a:solidFill>
                  <a:srgbClr val="6C6C6C"/>
                </a:solidFill>
                <a:latin typeface="News Gothic MT"/>
                <a:ea typeface="+mn-ea"/>
                <a:cs typeface="News Gothic MT"/>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342900">
              <a:buFont typeface="Arial" panose="020B0604020202020204" pitchFamily="34" charset="0"/>
              <a:buChar char="•"/>
            </a:pPr>
            <a:r>
              <a:rPr lang="en-US" kern="0" dirty="0">
                <a:solidFill>
                  <a:schemeClr val="tx1"/>
                </a:solidFill>
                <a:latin typeface="Arial" panose="020B0604020202020204" pitchFamily="34" charset="0"/>
                <a:cs typeface="Arial" panose="020B0604020202020204" pitchFamily="34" charset="0"/>
              </a:rPr>
              <a:t>Has to be a story that is clear and compelling</a:t>
            </a:r>
          </a:p>
          <a:p>
            <a:pPr marL="342900" indent="-342900">
              <a:buFont typeface="Arial" panose="020B0604020202020204" pitchFamily="34" charset="0"/>
              <a:buChar char="•"/>
            </a:pPr>
            <a:r>
              <a:rPr lang="en-US" kern="0" dirty="0">
                <a:solidFill>
                  <a:schemeClr val="tx1"/>
                </a:solidFill>
                <a:latin typeface="Arial" panose="020B0604020202020204" pitchFamily="34" charset="0"/>
                <a:cs typeface="Arial" panose="020B0604020202020204" pitchFamily="34" charset="0"/>
              </a:rPr>
              <a:t>The reviewer greatly appreciates it if he learns from you</a:t>
            </a:r>
          </a:p>
          <a:p>
            <a:pPr marL="342900" indent="-342900">
              <a:buFont typeface="Arial" panose="020B0604020202020204" pitchFamily="34" charset="0"/>
              <a:buChar char="•"/>
            </a:pPr>
            <a:r>
              <a:rPr lang="en-US" kern="0" dirty="0">
                <a:solidFill>
                  <a:schemeClr val="tx1"/>
                </a:solidFill>
                <a:latin typeface="Arial" panose="020B0604020202020204" pitchFamily="34" charset="0"/>
                <a:cs typeface="Arial" panose="020B0604020202020204" pitchFamily="34" charset="0"/>
              </a:rPr>
              <a:t>Especially if you are making connections he did not see in the past or you are giving him new insights </a:t>
            </a:r>
          </a:p>
          <a:p>
            <a:pPr marL="342900" indent="-34290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If you are genuinely excited, it comes through, and the grant writes itself (almost)</a:t>
            </a:r>
          </a:p>
          <a:p>
            <a:endParaRPr lang="en-US" b="1" kern="0" dirty="0"/>
          </a:p>
        </p:txBody>
      </p:sp>
    </p:spTree>
    <p:extLst>
      <p:ext uri="{BB962C8B-B14F-4D97-AF65-F5344CB8AC3E}">
        <p14:creationId xmlns:p14="http://schemas.microsoft.com/office/powerpoint/2010/main" val="50033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4AB4-C9A1-BE43-8777-CAA672217819}"/>
              </a:ext>
            </a:extLst>
          </p:cNvPr>
          <p:cNvSpPr>
            <a:spLocks noGrp="1"/>
          </p:cNvSpPr>
          <p:nvPr>
            <p:ph type="title"/>
          </p:nvPr>
        </p:nvSpPr>
        <p:spPr/>
        <p:txBody>
          <a:bodyPr/>
          <a:lstStyle/>
          <a:p>
            <a:r>
              <a:rPr lang="en-US" b="1" dirty="0"/>
              <a:t>Specific aims page</a:t>
            </a:r>
          </a:p>
        </p:txBody>
      </p:sp>
      <p:sp>
        <p:nvSpPr>
          <p:cNvPr id="3" name="Text Placeholder 2">
            <a:extLst>
              <a:ext uri="{FF2B5EF4-FFF2-40B4-BE49-F238E27FC236}">
                <a16:creationId xmlns:a16="http://schemas.microsoft.com/office/drawing/2014/main" id="{48253811-0769-174B-B8F5-FDA03E995C61}"/>
              </a:ext>
            </a:extLst>
          </p:cNvPr>
          <p:cNvSpPr>
            <a:spLocks noGrp="1"/>
          </p:cNvSpPr>
          <p:nvPr>
            <p:ph idx="1"/>
          </p:nvPr>
        </p:nvSpPr>
        <p:spPr>
          <a:xfrm>
            <a:off x="472440" y="1569720"/>
            <a:ext cx="9052560" cy="4922520"/>
          </a:xfrm>
        </p:spPr>
        <p:txBody>
          <a:bodyPr/>
          <a:lstStyle/>
          <a:p>
            <a:r>
              <a:rPr lang="en-US" dirty="0">
                <a:solidFill>
                  <a:schemeClr val="tx1"/>
                </a:solidFill>
              </a:rPr>
              <a:t>T</a:t>
            </a:r>
            <a:r>
              <a:rPr lang="en-US" sz="3200" dirty="0">
                <a:solidFill>
                  <a:schemeClr val="tx1"/>
                </a:solidFill>
              </a:rPr>
              <a:t>his is the audition</a:t>
            </a:r>
          </a:p>
          <a:p>
            <a:r>
              <a:rPr lang="en-US" sz="3200" dirty="0">
                <a:solidFill>
                  <a:schemeClr val="tx1"/>
                </a:solidFill>
              </a:rPr>
              <a:t>If you don’t get this right, nothing else matters</a:t>
            </a:r>
            <a:endParaRPr lang="en-US" sz="3200" dirty="0"/>
          </a:p>
          <a:p>
            <a:r>
              <a:rPr lang="en-US" sz="3200" dirty="0"/>
              <a:t>Should be refined in dozens of iterations, preferably with mentor or valued colleague</a:t>
            </a:r>
          </a:p>
          <a:p>
            <a:r>
              <a:rPr lang="en-US" sz="3200" dirty="0">
                <a:solidFill>
                  <a:schemeClr val="tx1"/>
                </a:solidFill>
              </a:rPr>
              <a:t>Generally structure</a:t>
            </a:r>
            <a:r>
              <a:rPr lang="en-US" sz="3200" dirty="0"/>
              <a:t>d as</a:t>
            </a:r>
          </a:p>
          <a:p>
            <a:pPr lvl="1"/>
            <a:r>
              <a:rPr lang="en-US" sz="2800" dirty="0">
                <a:solidFill>
                  <a:schemeClr val="tx1"/>
                </a:solidFill>
              </a:rPr>
              <a:t>Introductory paragraph-the need</a:t>
            </a:r>
          </a:p>
          <a:p>
            <a:pPr lvl="1"/>
            <a:r>
              <a:rPr lang="en-US" sz="2800" dirty="0"/>
              <a:t>Second paragraph-the idea and plan</a:t>
            </a:r>
          </a:p>
          <a:p>
            <a:pPr lvl="1"/>
            <a:r>
              <a:rPr lang="en-US" sz="2800" dirty="0">
                <a:solidFill>
                  <a:schemeClr val="tx1"/>
                </a:solidFill>
              </a:rPr>
              <a:t>The aims</a:t>
            </a:r>
          </a:p>
          <a:p>
            <a:pPr lvl="1"/>
            <a:r>
              <a:rPr lang="en-US" sz="2800" dirty="0"/>
              <a:t>Pithy summary</a:t>
            </a:r>
            <a:endParaRPr lang="en-US" sz="2800" dirty="0">
              <a:solidFill>
                <a:schemeClr val="tx1"/>
              </a:solidFill>
            </a:endParaRPr>
          </a:p>
        </p:txBody>
      </p:sp>
    </p:spTree>
    <p:extLst>
      <p:ext uri="{BB962C8B-B14F-4D97-AF65-F5344CB8AC3E}">
        <p14:creationId xmlns:p14="http://schemas.microsoft.com/office/powerpoint/2010/main" val="2397912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4AB4-C9A1-BE43-8777-CAA672217819}"/>
              </a:ext>
            </a:extLst>
          </p:cNvPr>
          <p:cNvSpPr>
            <a:spLocks noGrp="1"/>
          </p:cNvSpPr>
          <p:nvPr>
            <p:ph type="title"/>
          </p:nvPr>
        </p:nvSpPr>
        <p:spPr/>
        <p:txBody>
          <a:bodyPr/>
          <a:lstStyle/>
          <a:p>
            <a:r>
              <a:rPr lang="en-US" b="1" dirty="0"/>
              <a:t>Specific aims page</a:t>
            </a:r>
          </a:p>
        </p:txBody>
      </p:sp>
      <p:sp>
        <p:nvSpPr>
          <p:cNvPr id="3" name="Text Placeholder 2">
            <a:extLst>
              <a:ext uri="{FF2B5EF4-FFF2-40B4-BE49-F238E27FC236}">
                <a16:creationId xmlns:a16="http://schemas.microsoft.com/office/drawing/2014/main" id="{48253811-0769-174B-B8F5-FDA03E995C61}"/>
              </a:ext>
            </a:extLst>
          </p:cNvPr>
          <p:cNvSpPr>
            <a:spLocks noGrp="1"/>
          </p:cNvSpPr>
          <p:nvPr>
            <p:ph idx="1"/>
          </p:nvPr>
        </p:nvSpPr>
        <p:spPr/>
        <p:txBody>
          <a:bodyPr/>
          <a:lstStyle/>
          <a:p>
            <a:r>
              <a:rPr lang="en-US" dirty="0"/>
              <a:t>Introductory paragraph</a:t>
            </a:r>
            <a:endParaRPr lang="en-US" dirty="0">
              <a:solidFill>
                <a:schemeClr val="tx1"/>
              </a:solidFill>
            </a:endParaRPr>
          </a:p>
          <a:p>
            <a:pPr lvl="1"/>
            <a:r>
              <a:rPr lang="en-US" sz="2400" dirty="0"/>
              <a:t>Introduce research subject</a:t>
            </a:r>
          </a:p>
          <a:p>
            <a:pPr lvl="1"/>
            <a:r>
              <a:rPr lang="en-US" sz="2400" dirty="0"/>
              <a:t>What is known</a:t>
            </a:r>
          </a:p>
          <a:p>
            <a:pPr lvl="2"/>
            <a:r>
              <a:rPr lang="en-US" sz="1960" dirty="0"/>
              <a:t>Influenza spreads across the globe in seasonal epidemics that cause between 3 and 5 million cases of severe illness every year, preferentially targeting the very young, the pregnant, smokers, the elderly and those with chronic cardiopulmonary disease. </a:t>
            </a:r>
          </a:p>
          <a:p>
            <a:pPr lvl="1"/>
            <a:r>
              <a:rPr lang="en-US" sz="2400" dirty="0"/>
              <a:t>Gap in knowledge</a:t>
            </a:r>
          </a:p>
          <a:p>
            <a:pPr lvl="1"/>
            <a:r>
              <a:rPr lang="en-US" sz="2400" dirty="0"/>
              <a:t>Critical need</a:t>
            </a:r>
          </a:p>
          <a:p>
            <a:pPr marL="0" indent="0">
              <a:buNone/>
            </a:pPr>
            <a:endParaRPr lang="en-US" dirty="0">
              <a:solidFill>
                <a:schemeClr val="tx1"/>
              </a:solidFill>
            </a:endParaRPr>
          </a:p>
        </p:txBody>
      </p:sp>
    </p:spTree>
    <p:extLst>
      <p:ext uri="{BB962C8B-B14F-4D97-AF65-F5344CB8AC3E}">
        <p14:creationId xmlns:p14="http://schemas.microsoft.com/office/powerpoint/2010/main" val="62249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8E225-6F2B-0A40-9FBC-076E31CFCB20}"/>
              </a:ext>
            </a:extLst>
          </p:cNvPr>
          <p:cNvSpPr>
            <a:spLocks noGrp="1"/>
          </p:cNvSpPr>
          <p:nvPr>
            <p:ph idx="1"/>
          </p:nvPr>
        </p:nvSpPr>
        <p:spPr>
          <a:xfrm>
            <a:off x="502920" y="3200400"/>
            <a:ext cx="9052560" cy="3901597"/>
          </a:xfrm>
        </p:spPr>
        <p:txBody>
          <a:bodyPr>
            <a:normAutofit/>
          </a:bodyPr>
          <a:lstStyle/>
          <a:p>
            <a:r>
              <a:rPr lang="en-US" sz="3600" dirty="0"/>
              <a:t>Success in science by academic health centers requires:  </a:t>
            </a:r>
          </a:p>
          <a:p>
            <a:pPr lvl="1"/>
            <a:r>
              <a:rPr lang="en-US" sz="3200" dirty="0"/>
              <a:t>an ‘all in’ commitment</a:t>
            </a:r>
          </a:p>
          <a:p>
            <a:pPr lvl="1"/>
            <a:r>
              <a:rPr lang="en-US" sz="3200" dirty="0"/>
              <a:t>strategic planning</a:t>
            </a:r>
          </a:p>
          <a:p>
            <a:pPr lvl="1"/>
            <a:r>
              <a:rPr lang="en-US" sz="3200" dirty="0"/>
              <a:t>enlightened leadership</a:t>
            </a:r>
          </a:p>
          <a:p>
            <a:pPr lvl="1"/>
            <a:r>
              <a:rPr lang="en-US" sz="3200" dirty="0"/>
              <a:t>tolerance for risk</a:t>
            </a:r>
          </a:p>
          <a:p>
            <a:pPr lvl="1"/>
            <a:r>
              <a:rPr lang="en-US" sz="3200" dirty="0"/>
              <a:t>aggressive investment</a:t>
            </a:r>
          </a:p>
        </p:txBody>
      </p:sp>
      <p:pic>
        <p:nvPicPr>
          <p:cNvPr id="4" name="Picture 3">
            <a:extLst>
              <a:ext uri="{FF2B5EF4-FFF2-40B4-BE49-F238E27FC236}">
                <a16:creationId xmlns:a16="http://schemas.microsoft.com/office/drawing/2014/main" id="{BD20230D-432D-DE43-92C4-38EDD7632403}"/>
              </a:ext>
            </a:extLst>
          </p:cNvPr>
          <p:cNvPicPr>
            <a:picLocks noChangeAspect="1"/>
          </p:cNvPicPr>
          <p:nvPr/>
        </p:nvPicPr>
        <p:blipFill>
          <a:blip r:embed="rId2"/>
          <a:stretch>
            <a:fillRect/>
          </a:stretch>
        </p:blipFill>
        <p:spPr>
          <a:xfrm>
            <a:off x="0" y="416402"/>
            <a:ext cx="10058400" cy="2082801"/>
          </a:xfrm>
          <a:prstGeom prst="rect">
            <a:avLst/>
          </a:prstGeom>
        </p:spPr>
      </p:pic>
    </p:spTree>
    <p:extLst>
      <p:ext uri="{BB962C8B-B14F-4D97-AF65-F5344CB8AC3E}">
        <p14:creationId xmlns:p14="http://schemas.microsoft.com/office/powerpoint/2010/main" val="3107223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4AB4-C9A1-BE43-8777-CAA672217819}"/>
              </a:ext>
            </a:extLst>
          </p:cNvPr>
          <p:cNvSpPr>
            <a:spLocks noGrp="1"/>
          </p:cNvSpPr>
          <p:nvPr>
            <p:ph type="title"/>
          </p:nvPr>
        </p:nvSpPr>
        <p:spPr/>
        <p:txBody>
          <a:bodyPr/>
          <a:lstStyle/>
          <a:p>
            <a:r>
              <a:rPr lang="en-US" b="1" dirty="0"/>
              <a:t>Specific aims page</a:t>
            </a:r>
          </a:p>
        </p:txBody>
      </p:sp>
      <p:sp>
        <p:nvSpPr>
          <p:cNvPr id="3" name="Text Placeholder 2">
            <a:extLst>
              <a:ext uri="{FF2B5EF4-FFF2-40B4-BE49-F238E27FC236}">
                <a16:creationId xmlns:a16="http://schemas.microsoft.com/office/drawing/2014/main" id="{48253811-0769-174B-B8F5-FDA03E995C61}"/>
              </a:ext>
            </a:extLst>
          </p:cNvPr>
          <p:cNvSpPr>
            <a:spLocks noGrp="1"/>
          </p:cNvSpPr>
          <p:nvPr>
            <p:ph idx="1"/>
          </p:nvPr>
        </p:nvSpPr>
        <p:spPr/>
        <p:txBody>
          <a:bodyPr/>
          <a:lstStyle/>
          <a:p>
            <a:r>
              <a:rPr lang="en-US" dirty="0">
                <a:solidFill>
                  <a:schemeClr val="tx1"/>
                </a:solidFill>
              </a:rPr>
              <a:t>Second paragraph</a:t>
            </a:r>
          </a:p>
          <a:p>
            <a:pPr lvl="1"/>
            <a:r>
              <a:rPr lang="en-US" dirty="0"/>
              <a:t>Introduce the solution</a:t>
            </a:r>
          </a:p>
          <a:p>
            <a:pPr lvl="2"/>
            <a:r>
              <a:rPr lang="en-US" dirty="0"/>
              <a:t>What you are going to do?</a:t>
            </a:r>
          </a:p>
          <a:p>
            <a:pPr lvl="2"/>
            <a:r>
              <a:rPr lang="en-US" dirty="0">
                <a:solidFill>
                  <a:schemeClr val="tx1"/>
                </a:solidFill>
              </a:rPr>
              <a:t>Why are you doing it?</a:t>
            </a:r>
          </a:p>
          <a:p>
            <a:pPr lvl="2"/>
            <a:r>
              <a:rPr lang="en-US" dirty="0"/>
              <a:t>How will you do it?</a:t>
            </a:r>
          </a:p>
          <a:p>
            <a:pPr lvl="1"/>
            <a:r>
              <a:rPr lang="en-US" dirty="0">
                <a:solidFill>
                  <a:schemeClr val="tx1"/>
                </a:solidFill>
              </a:rPr>
              <a:t>Long term goal</a:t>
            </a:r>
            <a:endParaRPr lang="en-US" dirty="0"/>
          </a:p>
          <a:p>
            <a:pPr lvl="1"/>
            <a:r>
              <a:rPr lang="en-US" dirty="0">
                <a:solidFill>
                  <a:schemeClr val="tx1"/>
                </a:solidFill>
              </a:rPr>
              <a:t>Hypothesis and proposal objective</a:t>
            </a:r>
          </a:p>
          <a:p>
            <a:pPr lvl="1"/>
            <a:r>
              <a:rPr lang="en-US" dirty="0"/>
              <a:t>Rationale</a:t>
            </a:r>
          </a:p>
          <a:p>
            <a:pPr lvl="1"/>
            <a:r>
              <a:rPr lang="en-US" dirty="0">
                <a:solidFill>
                  <a:schemeClr val="tx1"/>
                </a:solidFill>
              </a:rPr>
              <a:t>Qualifications</a:t>
            </a:r>
          </a:p>
          <a:p>
            <a:pPr lvl="1"/>
            <a:endParaRPr lang="en-US" dirty="0">
              <a:solidFill>
                <a:schemeClr val="tx1"/>
              </a:solidFill>
            </a:endParaRPr>
          </a:p>
        </p:txBody>
      </p:sp>
    </p:spTree>
    <p:extLst>
      <p:ext uri="{BB962C8B-B14F-4D97-AF65-F5344CB8AC3E}">
        <p14:creationId xmlns:p14="http://schemas.microsoft.com/office/powerpoint/2010/main" val="3597478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4AB4-C9A1-BE43-8777-CAA672217819}"/>
              </a:ext>
            </a:extLst>
          </p:cNvPr>
          <p:cNvSpPr>
            <a:spLocks noGrp="1"/>
          </p:cNvSpPr>
          <p:nvPr>
            <p:ph type="title"/>
          </p:nvPr>
        </p:nvSpPr>
        <p:spPr/>
        <p:txBody>
          <a:bodyPr/>
          <a:lstStyle/>
          <a:p>
            <a:r>
              <a:rPr lang="en-US" b="1" dirty="0"/>
              <a:t>Specific aims page</a:t>
            </a:r>
          </a:p>
        </p:txBody>
      </p:sp>
      <p:sp>
        <p:nvSpPr>
          <p:cNvPr id="3" name="Text Placeholder 2">
            <a:extLst>
              <a:ext uri="{FF2B5EF4-FFF2-40B4-BE49-F238E27FC236}">
                <a16:creationId xmlns:a16="http://schemas.microsoft.com/office/drawing/2014/main" id="{48253811-0769-174B-B8F5-FDA03E995C61}"/>
              </a:ext>
            </a:extLst>
          </p:cNvPr>
          <p:cNvSpPr>
            <a:spLocks noGrp="1"/>
          </p:cNvSpPr>
          <p:nvPr>
            <p:ph idx="1"/>
          </p:nvPr>
        </p:nvSpPr>
        <p:spPr/>
        <p:txBody>
          <a:bodyPr/>
          <a:lstStyle/>
          <a:p>
            <a:r>
              <a:rPr lang="en-US" dirty="0">
                <a:solidFill>
                  <a:schemeClr val="tx1"/>
                </a:solidFill>
              </a:rPr>
              <a:t>Aims</a:t>
            </a:r>
          </a:p>
          <a:p>
            <a:pPr lvl="1"/>
            <a:r>
              <a:rPr lang="en-US" dirty="0"/>
              <a:t>Should be related and thematic but not interdependent </a:t>
            </a:r>
          </a:p>
          <a:p>
            <a:pPr lvl="1"/>
            <a:r>
              <a:rPr lang="en-US" dirty="0">
                <a:solidFill>
                  <a:schemeClr val="tx1"/>
                </a:solidFill>
              </a:rPr>
              <a:t>One, two or three aims, 3-5 sentences each</a:t>
            </a:r>
            <a:endParaRPr lang="en-US" dirty="0"/>
          </a:p>
          <a:p>
            <a:pPr lvl="1"/>
            <a:r>
              <a:rPr lang="en-US" dirty="0">
                <a:solidFill>
                  <a:schemeClr val="tx1"/>
                </a:solidFill>
              </a:rPr>
              <a:t>Aims should have an title that states an objective that relates to hypothesis</a:t>
            </a:r>
          </a:p>
          <a:p>
            <a:pPr lvl="1"/>
            <a:r>
              <a:rPr lang="en-US" dirty="0"/>
              <a:t>Brief summary and expected outcomes</a:t>
            </a:r>
          </a:p>
          <a:p>
            <a:pPr lvl="1"/>
            <a:r>
              <a:rPr lang="en-US" dirty="0">
                <a:solidFill>
                  <a:schemeClr val="tx1"/>
                </a:solidFill>
              </a:rPr>
              <a:t>Qualifications/resources that make if feasible</a:t>
            </a:r>
          </a:p>
          <a:p>
            <a:pPr lvl="1"/>
            <a:endParaRPr lang="en-US" dirty="0">
              <a:solidFill>
                <a:schemeClr val="tx1"/>
              </a:solidFill>
            </a:endParaRPr>
          </a:p>
        </p:txBody>
      </p:sp>
    </p:spTree>
    <p:extLst>
      <p:ext uri="{BB962C8B-B14F-4D97-AF65-F5344CB8AC3E}">
        <p14:creationId xmlns:p14="http://schemas.microsoft.com/office/powerpoint/2010/main" val="1758607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6787" y="457200"/>
            <a:ext cx="6844823" cy="707886"/>
          </a:xfrm>
        </p:spPr>
        <p:txBody>
          <a:bodyPr/>
          <a:lstStyle/>
          <a:p>
            <a:pPr algn="ctr"/>
            <a:r>
              <a:rPr lang="en-US" b="1" dirty="0">
                <a:solidFill>
                  <a:schemeClr val="tx1"/>
                </a:solidFill>
              </a:rPr>
              <a:t>Specific aims</a:t>
            </a:r>
          </a:p>
        </p:txBody>
      </p:sp>
      <p:sp>
        <p:nvSpPr>
          <p:cNvPr id="3" name="Text Placeholder 2"/>
          <p:cNvSpPr>
            <a:spLocks noGrp="1"/>
          </p:cNvSpPr>
          <p:nvPr>
            <p:ph type="body" idx="1"/>
          </p:nvPr>
        </p:nvSpPr>
        <p:spPr>
          <a:xfrm>
            <a:off x="1078230" y="2109247"/>
            <a:ext cx="7901939" cy="2954655"/>
          </a:xfrm>
        </p:spPr>
        <p:txBody>
          <a:bodyPr/>
          <a:lstStyle/>
          <a:p>
            <a:r>
              <a:rPr lang="en-US" dirty="0">
                <a:solidFill>
                  <a:schemeClr val="tx1"/>
                </a:solidFill>
              </a:rPr>
              <a:t>I like a formula for aims that looks like this</a:t>
            </a:r>
          </a:p>
          <a:p>
            <a:endParaRPr lang="en-US" dirty="0">
              <a:solidFill>
                <a:schemeClr val="tx1"/>
              </a:solidFill>
            </a:endParaRPr>
          </a:p>
          <a:p>
            <a:r>
              <a:rPr lang="en-US" dirty="0">
                <a:solidFill>
                  <a:schemeClr val="tx1"/>
                </a:solidFill>
              </a:rPr>
              <a:t>Aim #. The hypothesis to be tested is </a:t>
            </a:r>
            <a:r>
              <a:rPr lang="en-US" dirty="0" err="1">
                <a:solidFill>
                  <a:schemeClr val="tx1"/>
                </a:solidFill>
              </a:rPr>
              <a:t>xxxx</a:t>
            </a:r>
            <a:r>
              <a:rPr lang="en-US" dirty="0">
                <a:solidFill>
                  <a:schemeClr val="tx1"/>
                </a:solidFill>
              </a:rPr>
              <a:t>. We will use </a:t>
            </a:r>
            <a:r>
              <a:rPr lang="en-US" dirty="0" err="1">
                <a:solidFill>
                  <a:schemeClr val="tx1"/>
                </a:solidFill>
              </a:rPr>
              <a:t>aaa</a:t>
            </a:r>
            <a:r>
              <a:rPr lang="en-US" dirty="0">
                <a:solidFill>
                  <a:schemeClr val="tx1"/>
                </a:solidFill>
              </a:rPr>
              <a:t> approach to determine the mechanisms of </a:t>
            </a:r>
            <a:r>
              <a:rPr lang="en-US" dirty="0" err="1">
                <a:solidFill>
                  <a:schemeClr val="tx1"/>
                </a:solidFill>
              </a:rPr>
              <a:t>bbb</a:t>
            </a:r>
            <a:r>
              <a:rPr lang="en-US" dirty="0">
                <a:solidFill>
                  <a:schemeClr val="tx1"/>
                </a:solidFill>
              </a:rPr>
              <a:t>. We will determine ccc by method </a:t>
            </a:r>
            <a:r>
              <a:rPr lang="en-US" dirty="0" err="1">
                <a:solidFill>
                  <a:schemeClr val="tx1"/>
                </a:solidFill>
              </a:rPr>
              <a:t>ddd</a:t>
            </a:r>
            <a:r>
              <a:rPr lang="en-US" dirty="0">
                <a:solidFill>
                  <a:schemeClr val="tx1"/>
                </a:solidFill>
              </a:rPr>
              <a:t>. Method </a:t>
            </a:r>
            <a:r>
              <a:rPr lang="en-US" dirty="0" err="1">
                <a:solidFill>
                  <a:schemeClr val="tx1"/>
                </a:solidFill>
              </a:rPr>
              <a:t>eee</a:t>
            </a:r>
            <a:r>
              <a:rPr lang="en-US" dirty="0">
                <a:solidFill>
                  <a:schemeClr val="tx1"/>
                </a:solidFill>
              </a:rPr>
              <a:t> will be used to define </a:t>
            </a:r>
            <a:r>
              <a:rPr lang="en-US" dirty="0" err="1">
                <a:solidFill>
                  <a:schemeClr val="tx1"/>
                </a:solidFill>
              </a:rPr>
              <a:t>fff</a:t>
            </a:r>
            <a:r>
              <a:rPr lang="en-US" dirty="0">
                <a:solidFill>
                  <a:schemeClr val="tx1"/>
                </a:solidFill>
              </a:rPr>
              <a:t>. Successful completion of the aims of this grant will reveal the importance </a:t>
            </a:r>
            <a:r>
              <a:rPr lang="en-US" dirty="0"/>
              <a:t>of </a:t>
            </a:r>
            <a:r>
              <a:rPr lang="en-US" dirty="0" err="1"/>
              <a:t>ggg</a:t>
            </a:r>
            <a:r>
              <a:rPr lang="en-US" dirty="0"/>
              <a:t> in </a:t>
            </a:r>
            <a:r>
              <a:rPr lang="en-US" dirty="0" err="1"/>
              <a:t>hhh</a:t>
            </a:r>
            <a:r>
              <a:rPr lang="en-US" dirty="0"/>
              <a:t>.  </a:t>
            </a:r>
          </a:p>
        </p:txBody>
      </p:sp>
    </p:spTree>
    <p:extLst>
      <p:ext uri="{BB962C8B-B14F-4D97-AF65-F5344CB8AC3E}">
        <p14:creationId xmlns:p14="http://schemas.microsoft.com/office/powerpoint/2010/main" val="331884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D707-BBA5-2149-9AC2-A499AA6C2331}"/>
              </a:ext>
            </a:extLst>
          </p:cNvPr>
          <p:cNvSpPr>
            <a:spLocks noGrp="1"/>
          </p:cNvSpPr>
          <p:nvPr>
            <p:ph type="title"/>
          </p:nvPr>
        </p:nvSpPr>
        <p:spPr>
          <a:xfrm>
            <a:off x="376156" y="381000"/>
            <a:ext cx="8604013" cy="1415772"/>
          </a:xfrm>
        </p:spPr>
        <p:txBody>
          <a:bodyPr/>
          <a:lstStyle/>
          <a:p>
            <a:r>
              <a:rPr lang="en-US" b="1" dirty="0">
                <a:solidFill>
                  <a:schemeClr val="tx1"/>
                </a:solidFill>
              </a:rPr>
              <a:t>Significance</a:t>
            </a:r>
            <a:br>
              <a:rPr lang="en-US" dirty="0"/>
            </a:br>
            <a:endParaRPr lang="en-US" dirty="0"/>
          </a:p>
        </p:txBody>
      </p:sp>
      <p:sp>
        <p:nvSpPr>
          <p:cNvPr id="3" name="Text Placeholder 2">
            <a:extLst>
              <a:ext uri="{FF2B5EF4-FFF2-40B4-BE49-F238E27FC236}">
                <a16:creationId xmlns:a16="http://schemas.microsoft.com/office/drawing/2014/main" id="{267A0FCE-41E1-7B44-9FA9-7C18E6719145}"/>
              </a:ext>
            </a:extLst>
          </p:cNvPr>
          <p:cNvSpPr>
            <a:spLocks noGrp="1"/>
          </p:cNvSpPr>
          <p:nvPr>
            <p:ph type="body" idx="1"/>
          </p:nvPr>
        </p:nvSpPr>
        <p:spPr>
          <a:xfrm>
            <a:off x="727192" y="1524000"/>
            <a:ext cx="7901939" cy="5170646"/>
          </a:xfrm>
        </p:spPr>
        <p:txBody>
          <a:bodyPr/>
          <a:lstStyle/>
          <a:p>
            <a:br>
              <a:rPr lang="en-US" dirty="0"/>
            </a:br>
            <a:endParaRPr lang="en-US" dirty="0"/>
          </a:p>
          <a:p>
            <a:pPr marL="342900" indent="-342900">
              <a:buFont typeface="Arial" panose="020B0604020202020204" pitchFamily="34" charset="0"/>
              <a:buChar char="•"/>
            </a:pPr>
            <a:r>
              <a:rPr lang="en-US" dirty="0">
                <a:solidFill>
                  <a:schemeClr val="tx1"/>
                </a:solidFill>
              </a:rPr>
              <a:t>Describe how the project addresses an important problem or a critical barrier to progress in the field </a:t>
            </a:r>
          </a:p>
          <a:p>
            <a:pPr marL="342900" indent="-342900">
              <a:buFont typeface="Arial" panose="020B0604020202020204" pitchFamily="34" charset="0"/>
              <a:buChar char="•"/>
            </a:pPr>
            <a:r>
              <a:rPr lang="en-US" dirty="0">
                <a:solidFill>
                  <a:schemeClr val="tx1"/>
                </a:solidFill>
              </a:rPr>
              <a:t>Demonstrate the rigor of the prior research</a:t>
            </a:r>
          </a:p>
          <a:p>
            <a:pPr marL="342900" indent="-342900">
              <a:buFont typeface="Arial" panose="020B0604020202020204" pitchFamily="34" charset="0"/>
              <a:buChar char="•"/>
            </a:pPr>
            <a:r>
              <a:rPr lang="en-US" dirty="0">
                <a:solidFill>
                  <a:schemeClr val="tx1"/>
                </a:solidFill>
              </a:rPr>
              <a:t>Discuss how scientific knowledge, technical capability, and/or clinical practice will be improved.</a:t>
            </a:r>
          </a:p>
          <a:p>
            <a:pPr marL="342900" indent="-342900">
              <a:buFont typeface="Arial" panose="020B0604020202020204" pitchFamily="34" charset="0"/>
              <a:buChar char="•"/>
            </a:pPr>
            <a:r>
              <a:rPr lang="en-US" dirty="0">
                <a:solidFill>
                  <a:schemeClr val="tx1"/>
                </a:solidFill>
              </a:rPr>
              <a:t>Describe how successful completion of the aims will change the concepts, methods, technologies, treatments, services, or preventative interventions that drive the field under investigation? </a:t>
            </a:r>
          </a:p>
          <a:p>
            <a:br>
              <a:rPr lang="en-US" dirty="0"/>
            </a:br>
            <a:endParaRPr lang="en-US" dirty="0"/>
          </a:p>
          <a:p>
            <a:endParaRPr lang="en-US" dirty="0"/>
          </a:p>
        </p:txBody>
      </p:sp>
    </p:spTree>
    <p:extLst>
      <p:ext uri="{BB962C8B-B14F-4D97-AF65-F5344CB8AC3E}">
        <p14:creationId xmlns:p14="http://schemas.microsoft.com/office/powerpoint/2010/main" val="3788201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D458-FADC-7246-9D82-3EDB986A2F5E}"/>
              </a:ext>
            </a:extLst>
          </p:cNvPr>
          <p:cNvSpPr>
            <a:spLocks noGrp="1"/>
          </p:cNvSpPr>
          <p:nvPr>
            <p:ph type="title"/>
          </p:nvPr>
        </p:nvSpPr>
        <p:spPr>
          <a:xfrm>
            <a:off x="1075647" y="23117"/>
            <a:ext cx="6844823" cy="492443"/>
          </a:xfrm>
        </p:spPr>
        <p:txBody>
          <a:bodyPr/>
          <a:lstStyle/>
          <a:p>
            <a:r>
              <a:rPr lang="en-US" sz="3200" b="1" dirty="0">
                <a:solidFill>
                  <a:schemeClr val="tx1"/>
                </a:solidFill>
              </a:rPr>
              <a:t>Significance</a:t>
            </a:r>
          </a:p>
        </p:txBody>
      </p:sp>
      <p:sp>
        <p:nvSpPr>
          <p:cNvPr id="3" name="Text Placeholder 2">
            <a:extLst>
              <a:ext uri="{FF2B5EF4-FFF2-40B4-BE49-F238E27FC236}">
                <a16:creationId xmlns:a16="http://schemas.microsoft.com/office/drawing/2014/main" id="{3ED8214D-9E62-C547-B8F9-B734B827EAEE}"/>
              </a:ext>
            </a:extLst>
          </p:cNvPr>
          <p:cNvSpPr>
            <a:spLocks noGrp="1"/>
          </p:cNvSpPr>
          <p:nvPr>
            <p:ph type="body" idx="1"/>
          </p:nvPr>
        </p:nvSpPr>
        <p:spPr>
          <a:xfrm>
            <a:off x="228600" y="914400"/>
            <a:ext cx="9144000" cy="6247864"/>
          </a:xfrm>
        </p:spPr>
        <p:txBody>
          <a:bodyPr/>
          <a:lstStyle/>
          <a:p>
            <a:r>
              <a:rPr lang="en-US" sz="1400" b="1" dirty="0">
                <a:solidFill>
                  <a:schemeClr val="tx1"/>
                </a:solidFill>
              </a:rPr>
              <a:t>Importance of the problem. </a:t>
            </a:r>
            <a:r>
              <a:rPr lang="en-US" sz="1400" dirty="0">
                <a:solidFill>
                  <a:schemeClr val="tx1"/>
                </a:solidFill>
              </a:rPr>
              <a:t>In the Americas, the systemic dimorphic fungi account for &gt; 1 million new infections annually, and </a:t>
            </a:r>
            <a:r>
              <a:rPr lang="en-US" sz="1400" dirty="0" err="1">
                <a:solidFill>
                  <a:schemeClr val="tx1"/>
                </a:solidFill>
              </a:rPr>
              <a:t>Hc</a:t>
            </a:r>
            <a:r>
              <a:rPr lang="en-US" sz="1400" dirty="0">
                <a:solidFill>
                  <a:schemeClr val="tx1"/>
                </a:solidFill>
              </a:rPr>
              <a:t> causes a significant proportion. The vast majority of cases of histoplasmosis in immunocompetent hosts are not severe, but ~ 10% of </a:t>
            </a:r>
            <a:r>
              <a:rPr lang="en-US" sz="1400" dirty="0" err="1">
                <a:solidFill>
                  <a:schemeClr val="tx1"/>
                </a:solidFill>
              </a:rPr>
              <a:t>indi¬vid¬uals</a:t>
            </a:r>
            <a:r>
              <a:rPr lang="en-US" sz="1400" dirty="0">
                <a:solidFill>
                  <a:schemeClr val="tx1"/>
                </a:solidFill>
              </a:rPr>
              <a:t>, especially those who are immunosuppressed, develop potentially life-threatening progressive disease (19). Yeast cells, the form that produces nearly all disease </a:t>
            </a:r>
            <a:r>
              <a:rPr lang="en-US" sz="1400" dirty="0" err="1">
                <a:solidFill>
                  <a:schemeClr val="tx1"/>
                </a:solidFill>
              </a:rPr>
              <a:t>mani¬fest¬ations</a:t>
            </a:r>
            <a:r>
              <a:rPr lang="en-US" sz="1400" dirty="0">
                <a:solidFill>
                  <a:schemeClr val="tx1"/>
                </a:solidFill>
              </a:rPr>
              <a:t>, are engulfed by professional phagocytes. Among these populations, Mo/M stand out because yeasts multiply intracellularly until these phagocytes are activated (20,21). Neutrophils (PMNs) and DCs inhibit growth spontaneously, but these cell population are less phagocytic than Mo/¬Mwhich limits their effectiveness in </a:t>
            </a:r>
            <a:r>
              <a:rPr lang="en-US" sz="1400" dirty="0" err="1">
                <a:solidFill>
                  <a:schemeClr val="tx1"/>
                </a:solidFill>
              </a:rPr>
              <a:t>Hc</a:t>
            </a:r>
            <a:r>
              <a:rPr lang="en-US" sz="1400" dirty="0">
                <a:solidFill>
                  <a:schemeClr val="tx1"/>
                </a:solidFill>
              </a:rPr>
              <a:t> elimination(22,23)Our work has uncovered a previously undescribed role for Zn2+ and MTs in regulating the ability of GM-CSF- or IL-4-activated Mo/M to handle </a:t>
            </a:r>
            <a:r>
              <a:rPr lang="en-US" sz="1400" dirty="0" err="1">
                <a:solidFill>
                  <a:schemeClr val="tx1"/>
                </a:solidFill>
              </a:rPr>
              <a:t>Hc</a:t>
            </a:r>
            <a:r>
              <a:rPr lang="en-US" sz="1400" dirty="0">
                <a:solidFill>
                  <a:schemeClr val="tx1"/>
                </a:solidFill>
              </a:rPr>
              <a:t>. This effort has launched an area of investigation centered on the intersection of phagocyte biology, </a:t>
            </a:r>
            <a:r>
              <a:rPr lang="en-US" sz="1400" dirty="0" err="1">
                <a:solidFill>
                  <a:schemeClr val="tx1"/>
                </a:solidFill>
              </a:rPr>
              <a:t>metallobiology</a:t>
            </a:r>
            <a:r>
              <a:rPr lang="en-US" sz="1400" dirty="0">
                <a:solidFill>
                  <a:schemeClr val="tx1"/>
                </a:solidFill>
              </a:rPr>
              <a:t>, and </a:t>
            </a:r>
            <a:r>
              <a:rPr lang="en-US" sz="1400" dirty="0" err="1">
                <a:solidFill>
                  <a:schemeClr val="tx1"/>
                </a:solidFill>
              </a:rPr>
              <a:t>nutri¬tional</a:t>
            </a:r>
            <a:r>
              <a:rPr lang="en-US" sz="1400" dirty="0">
                <a:solidFill>
                  <a:schemeClr val="tx1"/>
                </a:solidFill>
              </a:rPr>
              <a:t> immunity. The current proposal will take the next leap forward and examine how </a:t>
            </a:r>
            <a:r>
              <a:rPr lang="en-US" sz="1400" dirty="0" err="1">
                <a:solidFill>
                  <a:schemeClr val="tx1"/>
                </a:solidFill>
              </a:rPr>
              <a:t>metabo¬lism</a:t>
            </a:r>
            <a:r>
              <a:rPr lang="en-US" sz="1400" dirty="0">
                <a:solidFill>
                  <a:schemeClr val="tx1"/>
                </a:solidFill>
              </a:rPr>
              <a:t> influences the MT-Zn2+ axis and Zn2+ transporters in Mo/Mand how the change affects cellular behavior upon invasion by </a:t>
            </a:r>
            <a:r>
              <a:rPr lang="en-US" sz="1400" dirty="0" err="1">
                <a:solidFill>
                  <a:schemeClr val="tx1"/>
                </a:solidFill>
              </a:rPr>
              <a:t>Hc</a:t>
            </a:r>
            <a:r>
              <a:rPr lang="en-US" sz="1400" dirty="0">
                <a:solidFill>
                  <a:schemeClr val="tx1"/>
                </a:solidFill>
              </a:rPr>
              <a:t>.</a:t>
            </a:r>
          </a:p>
          <a:p>
            <a:r>
              <a:rPr lang="en-US" sz="1400" b="1" dirty="0">
                <a:solidFill>
                  <a:schemeClr val="tx1"/>
                </a:solidFill>
              </a:rPr>
              <a:t>How rigorous is the prior research?</a:t>
            </a:r>
          </a:p>
          <a:p>
            <a:r>
              <a:rPr lang="en-US" sz="1400" dirty="0">
                <a:solidFill>
                  <a:schemeClr val="tx1"/>
                </a:solidFill>
              </a:rPr>
              <a:t>Prior literature from multiple laboratories nicely demonstrates  that GM-CSF and IL-4 dictate disparate fates of </a:t>
            </a:r>
            <a:r>
              <a:rPr lang="en-US" sz="1400" dirty="0" err="1">
                <a:solidFill>
                  <a:schemeClr val="tx1"/>
                </a:solidFill>
              </a:rPr>
              <a:t>Hc</a:t>
            </a:r>
            <a:r>
              <a:rPr lang="en-US" sz="1400" dirty="0">
                <a:solidFill>
                  <a:schemeClr val="tx1"/>
                </a:solidFill>
              </a:rPr>
              <a:t> in Mo/</a:t>
            </a:r>
            <a:r>
              <a:rPr lang="en-US" sz="1400" dirty="0" err="1">
                <a:solidFill>
                  <a:schemeClr val="tx1"/>
                </a:solidFill>
              </a:rPr>
              <a:t>Mf</a:t>
            </a:r>
            <a:r>
              <a:rPr lang="en-US" sz="1400" dirty="0">
                <a:solidFill>
                  <a:schemeClr val="tx1"/>
                </a:solidFill>
              </a:rPr>
              <a:t>, and they rely on different MTs for their actions. These data provide a firm foundation for advancing our understanding the impact that the MT-Zn</a:t>
            </a:r>
            <a:r>
              <a:rPr lang="en-US" sz="1400" baseline="30000" dirty="0">
                <a:solidFill>
                  <a:schemeClr val="tx1"/>
                </a:solidFill>
              </a:rPr>
              <a:t>2+</a:t>
            </a:r>
            <a:r>
              <a:rPr lang="en-US" sz="1400" dirty="0">
                <a:solidFill>
                  <a:schemeClr val="tx1"/>
                </a:solidFill>
              </a:rPr>
              <a:t> axis exerts on Mo/</a:t>
            </a:r>
            <a:r>
              <a:rPr lang="en-US" sz="1400" dirty="0" err="1">
                <a:solidFill>
                  <a:schemeClr val="tx1"/>
                </a:solidFill>
              </a:rPr>
              <a:t>Mf</a:t>
            </a:r>
            <a:r>
              <a:rPr lang="en-US" sz="1400" dirty="0">
                <a:solidFill>
                  <a:schemeClr val="tx1"/>
                </a:solidFill>
              </a:rPr>
              <a:t>,</a:t>
            </a:r>
          </a:p>
          <a:p>
            <a:r>
              <a:rPr lang="en-US" sz="1400" b="1" dirty="0">
                <a:solidFill>
                  <a:schemeClr val="tx1"/>
                </a:solidFill>
              </a:rPr>
              <a:t>How will the project improve scientific knowledge? </a:t>
            </a:r>
            <a:r>
              <a:rPr lang="en-US" sz="1400" dirty="0">
                <a:solidFill>
                  <a:schemeClr val="tx1"/>
                </a:solidFill>
              </a:rPr>
              <a:t>Our proposed studies will enlighten our understanding of the complex function of MTs, Zn</a:t>
            </a:r>
            <a:r>
              <a:rPr lang="en-US" sz="1400" baseline="30000" dirty="0">
                <a:solidFill>
                  <a:schemeClr val="tx1"/>
                </a:solidFill>
              </a:rPr>
              <a:t>2+</a:t>
            </a:r>
            <a:r>
              <a:rPr lang="en-US" sz="1400" dirty="0">
                <a:solidFill>
                  <a:schemeClr val="tx1"/>
                </a:solidFill>
              </a:rPr>
              <a:t>, and Zn</a:t>
            </a:r>
            <a:r>
              <a:rPr lang="en-US" sz="1400" baseline="30000" dirty="0">
                <a:solidFill>
                  <a:schemeClr val="tx1"/>
                </a:solidFill>
              </a:rPr>
              <a:t>2+</a:t>
            </a:r>
            <a:r>
              <a:rPr lang="en-US" sz="1400" dirty="0">
                <a:solidFill>
                  <a:schemeClr val="tx1"/>
                </a:solidFill>
              </a:rPr>
              <a:t> transporters in Mo/</a:t>
            </a:r>
            <a:r>
              <a:rPr lang="en-US" sz="1400" dirty="0" err="1">
                <a:solidFill>
                  <a:schemeClr val="tx1"/>
                </a:solidFill>
              </a:rPr>
              <a:t>Mf</a:t>
            </a:r>
            <a:r>
              <a:rPr lang="en-US" sz="1400" dirty="0">
                <a:solidFill>
                  <a:schemeClr val="tx1"/>
                </a:solidFill>
              </a:rPr>
              <a:t> that are under assault by </a:t>
            </a:r>
            <a:r>
              <a:rPr lang="en-US" sz="1400" dirty="0" err="1">
                <a:solidFill>
                  <a:schemeClr val="tx1"/>
                </a:solidFill>
              </a:rPr>
              <a:t>Hc</a:t>
            </a:r>
            <a:r>
              <a:rPr lang="en-US" sz="1400" dirty="0">
                <a:solidFill>
                  <a:schemeClr val="tx1"/>
                </a:solidFill>
              </a:rPr>
              <a:t>. Knowledge gained from our proposal will include: 1) how glycolysis induced by GM-CSF governs MTs and Zn</a:t>
            </a:r>
            <a:r>
              <a:rPr lang="en-US" sz="1400" baseline="30000" dirty="0">
                <a:solidFill>
                  <a:schemeClr val="tx1"/>
                </a:solidFill>
              </a:rPr>
              <a:t>2+ </a:t>
            </a:r>
            <a:r>
              <a:rPr lang="en-US" sz="1400" dirty="0">
                <a:solidFill>
                  <a:schemeClr val="tx1"/>
                </a:solidFill>
              </a:rPr>
              <a:t>transporters in infected Mo/</a:t>
            </a:r>
            <a:r>
              <a:rPr lang="en-US" sz="1400" dirty="0" err="1">
                <a:solidFill>
                  <a:schemeClr val="tx1"/>
                </a:solidFill>
              </a:rPr>
              <a:t>Mf</a:t>
            </a:r>
            <a:r>
              <a:rPr lang="en-US" sz="1400" dirty="0">
                <a:solidFill>
                  <a:schemeClr val="tx1"/>
                </a:solidFill>
              </a:rPr>
              <a:t>; 2) how MT3 dictates the glycolytic response associated with IL-4, and 3) how the MTs and Zn</a:t>
            </a:r>
            <a:r>
              <a:rPr lang="en-US" sz="1400" baseline="30000" dirty="0">
                <a:solidFill>
                  <a:schemeClr val="tx1"/>
                </a:solidFill>
              </a:rPr>
              <a:t>2+</a:t>
            </a:r>
            <a:r>
              <a:rPr lang="en-US" sz="1400" dirty="0">
                <a:solidFill>
                  <a:schemeClr val="tx1"/>
                </a:solidFill>
              </a:rPr>
              <a:t> exert a key function in anti-</a:t>
            </a:r>
            <a:r>
              <a:rPr lang="en-US" sz="1400" dirty="0" err="1">
                <a:solidFill>
                  <a:schemeClr val="tx1"/>
                </a:solidFill>
              </a:rPr>
              <a:t>Hc</a:t>
            </a:r>
            <a:r>
              <a:rPr lang="en-US" sz="1400" dirty="0">
                <a:solidFill>
                  <a:schemeClr val="tx1"/>
                </a:solidFill>
              </a:rPr>
              <a:t> defenses.</a:t>
            </a:r>
          </a:p>
          <a:p>
            <a:r>
              <a:rPr lang="en-US" sz="1400" b="1" dirty="0">
                <a:solidFill>
                  <a:schemeClr val="tx1"/>
                </a:solidFill>
              </a:rPr>
              <a:t>How will this work change the field? </a:t>
            </a:r>
            <a:r>
              <a:rPr lang="en-US" sz="1400" dirty="0">
                <a:solidFill>
                  <a:schemeClr val="tx1"/>
                </a:solidFill>
              </a:rPr>
              <a:t>This work will have a far-reaching effect on the field of phagocyte interactions with </a:t>
            </a:r>
            <a:r>
              <a:rPr lang="en-US" sz="1400" dirty="0" err="1">
                <a:solidFill>
                  <a:schemeClr val="tx1"/>
                </a:solidFill>
              </a:rPr>
              <a:t>Hc</a:t>
            </a:r>
            <a:r>
              <a:rPr lang="en-US" sz="1400" dirty="0">
                <a:solidFill>
                  <a:schemeClr val="tx1"/>
                </a:solidFill>
              </a:rPr>
              <a:t> and as an extension to other intracellular pathogens. The envisioned studies will enhance knowledge regarding the role of MTs in innate immune defenses. The findings will create new opportunities to investigate the contribution of trace metals to phagocyte biology. From a translational point of view, being able to manipulate intracellular Zn</a:t>
            </a:r>
            <a:r>
              <a:rPr lang="en-US" sz="1400" baseline="30000" dirty="0">
                <a:solidFill>
                  <a:schemeClr val="tx1"/>
                </a:solidFill>
              </a:rPr>
              <a:t>2+</a:t>
            </a:r>
            <a:r>
              <a:rPr lang="en-US" sz="1400" dirty="0">
                <a:solidFill>
                  <a:schemeClr val="tx1"/>
                </a:solidFill>
              </a:rPr>
              <a:t> concentrations or expression of MTs may be one way to alter Mo/</a:t>
            </a:r>
            <a:r>
              <a:rPr lang="en-US" sz="1400" dirty="0" err="1">
                <a:solidFill>
                  <a:schemeClr val="tx1"/>
                </a:solidFill>
              </a:rPr>
              <a:t>Mf</a:t>
            </a:r>
            <a:r>
              <a:rPr lang="en-US" sz="1400" dirty="0">
                <a:solidFill>
                  <a:schemeClr val="tx1"/>
                </a:solidFill>
              </a:rPr>
              <a:t> function against invasion with an intracellular pathogen, like </a:t>
            </a:r>
            <a:r>
              <a:rPr lang="en-US" sz="1400" dirty="0" err="1">
                <a:solidFill>
                  <a:schemeClr val="tx1"/>
                </a:solidFill>
              </a:rPr>
              <a:t>Hc</a:t>
            </a:r>
            <a:r>
              <a:rPr lang="en-US" sz="1400" dirty="0">
                <a:solidFill>
                  <a:schemeClr val="tx1"/>
                </a:solidFill>
              </a:rPr>
              <a:t>. We expect our work to promote fresh studies regarding the action of MTs, Zn</a:t>
            </a:r>
            <a:r>
              <a:rPr lang="en-US" sz="1400" baseline="30000" dirty="0">
                <a:solidFill>
                  <a:schemeClr val="tx1"/>
                </a:solidFill>
              </a:rPr>
              <a:t>2+</a:t>
            </a:r>
            <a:r>
              <a:rPr lang="en-US" sz="1400" dirty="0">
                <a:solidFill>
                  <a:schemeClr val="tx1"/>
                </a:solidFill>
              </a:rPr>
              <a:t>, and Zn transporters on Mo/</a:t>
            </a:r>
            <a:r>
              <a:rPr lang="en-US" sz="1400" dirty="0" err="1">
                <a:solidFill>
                  <a:schemeClr val="tx1"/>
                </a:solidFill>
              </a:rPr>
              <a:t>Mf</a:t>
            </a:r>
            <a:r>
              <a:rPr lang="en-US" sz="1400" dirty="0">
                <a:solidFill>
                  <a:schemeClr val="tx1"/>
                </a:solidFill>
              </a:rPr>
              <a:t> resistance to pathogenic microbes.</a:t>
            </a:r>
            <a:endParaRPr lang="en-US" sz="2000" dirty="0"/>
          </a:p>
        </p:txBody>
      </p:sp>
    </p:spTree>
    <p:extLst>
      <p:ext uri="{BB962C8B-B14F-4D97-AF65-F5344CB8AC3E}">
        <p14:creationId xmlns:p14="http://schemas.microsoft.com/office/powerpoint/2010/main" val="578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61E3C-6FD9-A84C-A057-A6922D736AE7}"/>
              </a:ext>
            </a:extLst>
          </p:cNvPr>
          <p:cNvSpPr>
            <a:spLocks noGrp="1"/>
          </p:cNvSpPr>
          <p:nvPr>
            <p:ph type="title"/>
          </p:nvPr>
        </p:nvSpPr>
        <p:spPr>
          <a:xfrm>
            <a:off x="1606788" y="1251514"/>
            <a:ext cx="6844823" cy="707886"/>
          </a:xfrm>
        </p:spPr>
        <p:txBody>
          <a:bodyPr/>
          <a:lstStyle/>
          <a:p>
            <a:r>
              <a:rPr lang="en-US" dirty="0"/>
              <a:t>Rigor and Transparency</a:t>
            </a:r>
          </a:p>
        </p:txBody>
      </p:sp>
      <p:sp>
        <p:nvSpPr>
          <p:cNvPr id="3" name="Text Placeholder 2">
            <a:extLst>
              <a:ext uri="{FF2B5EF4-FFF2-40B4-BE49-F238E27FC236}">
                <a16:creationId xmlns:a16="http://schemas.microsoft.com/office/drawing/2014/main" id="{9FE6CCD5-4021-8345-B785-5CD3323C844B}"/>
              </a:ext>
            </a:extLst>
          </p:cNvPr>
          <p:cNvSpPr>
            <a:spLocks noGrp="1"/>
          </p:cNvSpPr>
          <p:nvPr>
            <p:ph type="body" idx="1"/>
          </p:nvPr>
        </p:nvSpPr>
        <p:spPr>
          <a:xfrm>
            <a:off x="1078230" y="2109247"/>
            <a:ext cx="7901939" cy="3693319"/>
          </a:xfrm>
        </p:spPr>
        <p:txBody>
          <a:bodyPr/>
          <a:lstStyle/>
          <a:p>
            <a:r>
              <a:rPr lang="en-US" dirty="0"/>
              <a:t>. 1. Is made up of 4 components</a:t>
            </a:r>
          </a:p>
          <a:p>
            <a:r>
              <a:rPr lang="en-US" dirty="0"/>
              <a:t>	a. Rigor of prior research</a:t>
            </a:r>
          </a:p>
          <a:p>
            <a:r>
              <a:rPr lang="en-US" dirty="0"/>
              <a:t>	b. Scientific rigor</a:t>
            </a:r>
          </a:p>
          <a:p>
            <a:r>
              <a:rPr lang="en-US" dirty="0"/>
              <a:t>		Reproducibility, blinding, replicates, </a:t>
            </a:r>
            <a:r>
              <a:rPr lang="en-US" dirty="0" err="1"/>
              <a:t>etc</a:t>
            </a:r>
            <a:endParaRPr lang="en-US" dirty="0"/>
          </a:p>
          <a:p>
            <a:r>
              <a:rPr lang="en-US" dirty="0"/>
              <a:t>	c. Sex and other biological variables</a:t>
            </a:r>
          </a:p>
          <a:p>
            <a:r>
              <a:rPr lang="en-US" dirty="0"/>
              <a:t>	d. Authentication of key biological/chemical 	resources</a:t>
            </a:r>
          </a:p>
          <a:p>
            <a:endParaRPr lang="en-US" dirty="0"/>
          </a:p>
          <a:p>
            <a:r>
              <a:rPr lang="en-US" dirty="0"/>
              <a:t>2.  Download this pdf use it to be sure your grant complies</a:t>
            </a:r>
          </a:p>
        </p:txBody>
      </p:sp>
      <p:sp>
        <p:nvSpPr>
          <p:cNvPr id="4" name="Rectangle 3">
            <a:extLst>
              <a:ext uri="{FF2B5EF4-FFF2-40B4-BE49-F238E27FC236}">
                <a16:creationId xmlns:a16="http://schemas.microsoft.com/office/drawing/2014/main" id="{BB5229E7-02EA-9241-8998-8D2136D668B5}"/>
              </a:ext>
            </a:extLst>
          </p:cNvPr>
          <p:cNvSpPr/>
          <p:nvPr/>
        </p:nvSpPr>
        <p:spPr>
          <a:xfrm>
            <a:off x="2514599" y="5802566"/>
            <a:ext cx="5029200" cy="923330"/>
          </a:xfrm>
          <a:prstGeom prst="rect">
            <a:avLst/>
          </a:prstGeom>
        </p:spPr>
        <p:txBody>
          <a:bodyPr>
            <a:spAutoFit/>
          </a:bodyPr>
          <a:lstStyle/>
          <a:p>
            <a:r>
              <a:rPr lang="en-US" dirty="0"/>
              <a:t>https://</a:t>
            </a:r>
            <a:r>
              <a:rPr lang="en-US" dirty="0" err="1"/>
              <a:t>grants.nih.gov</a:t>
            </a:r>
            <a:r>
              <a:rPr lang="en-US" dirty="0"/>
              <a:t>/grants/peer/</a:t>
            </a:r>
            <a:r>
              <a:rPr lang="en-US" dirty="0" err="1"/>
              <a:t>guidelines_general</a:t>
            </a:r>
            <a:r>
              <a:rPr lang="en-US" dirty="0"/>
              <a:t>/</a:t>
            </a:r>
            <a:r>
              <a:rPr lang="en-US" dirty="0" err="1"/>
              <a:t>Reviewer_Guidance_on_Rigor_and_Transparency.pdf</a:t>
            </a:r>
            <a:endParaRPr lang="en-US" dirty="0"/>
          </a:p>
        </p:txBody>
      </p:sp>
    </p:spTree>
    <p:extLst>
      <p:ext uri="{BB962C8B-B14F-4D97-AF65-F5344CB8AC3E}">
        <p14:creationId xmlns:p14="http://schemas.microsoft.com/office/powerpoint/2010/main" val="1453952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19F6-3E1E-6543-AF87-4860D6C3CDE7}"/>
              </a:ext>
            </a:extLst>
          </p:cNvPr>
          <p:cNvSpPr>
            <a:spLocks noGrp="1"/>
          </p:cNvSpPr>
          <p:nvPr>
            <p:ph type="title"/>
          </p:nvPr>
        </p:nvSpPr>
        <p:spPr>
          <a:xfrm>
            <a:off x="1260593" y="457200"/>
            <a:ext cx="7537212" cy="729686"/>
          </a:xfrm>
        </p:spPr>
        <p:txBody>
          <a:bodyPr/>
          <a:lstStyle/>
          <a:p>
            <a:r>
              <a:rPr lang="en-US" b="1" dirty="0"/>
              <a:t>Rigor of the prior research</a:t>
            </a:r>
          </a:p>
        </p:txBody>
      </p:sp>
      <p:sp>
        <p:nvSpPr>
          <p:cNvPr id="3" name="Text Placeholder 2">
            <a:extLst>
              <a:ext uri="{FF2B5EF4-FFF2-40B4-BE49-F238E27FC236}">
                <a16:creationId xmlns:a16="http://schemas.microsoft.com/office/drawing/2014/main" id="{9AAE7880-C929-E44A-84A0-4187D65F9301}"/>
              </a:ext>
            </a:extLst>
          </p:cNvPr>
          <p:cNvSpPr>
            <a:spLocks noGrp="1"/>
          </p:cNvSpPr>
          <p:nvPr>
            <p:ph type="body" idx="1"/>
          </p:nvPr>
        </p:nvSpPr>
        <p:spPr>
          <a:xfrm>
            <a:off x="1078230" y="2109247"/>
            <a:ext cx="7901939" cy="4124206"/>
          </a:xfrm>
        </p:spPr>
        <p:txBody>
          <a:bodyPr/>
          <a:lstStyle/>
          <a:p>
            <a:pPr marL="457200" indent="-457200">
              <a:buAutoNum type="arabicPeriod"/>
            </a:pPr>
            <a:r>
              <a:rPr lang="en-US" sz="2000" dirty="0">
                <a:latin typeface="Arial" panose="020B0604020202020204" pitchFamily="34" charset="0"/>
                <a:cs typeface="Arial" panose="020B0604020202020204" pitchFamily="34" charset="0"/>
              </a:rPr>
              <a:t>The word ‘premise’ is now a third rail. Avoid it. </a:t>
            </a:r>
          </a:p>
          <a:p>
            <a:pPr marL="457200" indent="-457200">
              <a:buAutoNum type="arabicPeriod"/>
            </a:pPr>
            <a:r>
              <a:rPr lang="en-US" sz="2000" dirty="0">
                <a:latin typeface="Arial" panose="020B0604020202020204" pitchFamily="34" charset="0"/>
                <a:cs typeface="Arial" panose="020B0604020202020204" pitchFamily="34" charset="0"/>
              </a:rPr>
              <a:t>The applicant should discuss the quality and strength of the research being cited as crucial to support the application; this is distinct from the hypothesis or justification. </a:t>
            </a:r>
          </a:p>
          <a:p>
            <a:pPr marL="457200" indent="-457200">
              <a:buAutoNum type="arabicPeriod"/>
            </a:pPr>
            <a:r>
              <a:rPr lang="en-US" sz="2000" dirty="0">
                <a:latin typeface="Arial" panose="020B0604020202020204" pitchFamily="34" charset="0"/>
                <a:cs typeface="Arial" panose="020B0604020202020204" pitchFamily="34" charset="0"/>
              </a:rPr>
              <a:t>The applicant should describe how the proposed research will address weaknesses or gaps in prior research identified by the applicant. This may include the applicant’s own preliminary data, data published by the applicant, or data published by others. The NIH expects this consideration to include attention to the rigor of the previous experimental designs, as well as relevant biological variables and authentication of key resources. </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33864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19F6-3E1E-6543-AF87-4860D6C3CDE7}"/>
              </a:ext>
            </a:extLst>
          </p:cNvPr>
          <p:cNvSpPr>
            <a:spLocks noGrp="1"/>
          </p:cNvSpPr>
          <p:nvPr>
            <p:ph type="title"/>
          </p:nvPr>
        </p:nvSpPr>
        <p:spPr>
          <a:xfrm>
            <a:off x="1242061" y="1251514"/>
            <a:ext cx="7901939" cy="729686"/>
          </a:xfrm>
        </p:spPr>
        <p:txBody>
          <a:bodyPr/>
          <a:lstStyle/>
          <a:p>
            <a:r>
              <a:rPr lang="en-US" b="1" dirty="0"/>
              <a:t>Scientific Rigor</a:t>
            </a:r>
          </a:p>
        </p:txBody>
      </p:sp>
      <p:sp>
        <p:nvSpPr>
          <p:cNvPr id="3" name="Text Placeholder 2">
            <a:extLst>
              <a:ext uri="{FF2B5EF4-FFF2-40B4-BE49-F238E27FC236}">
                <a16:creationId xmlns:a16="http://schemas.microsoft.com/office/drawing/2014/main" id="{9AAE7880-C929-E44A-84A0-4187D65F9301}"/>
              </a:ext>
            </a:extLst>
          </p:cNvPr>
          <p:cNvSpPr>
            <a:spLocks noGrp="1"/>
          </p:cNvSpPr>
          <p:nvPr>
            <p:ph type="body" idx="1"/>
          </p:nvPr>
        </p:nvSpPr>
        <p:spPr>
          <a:xfrm>
            <a:off x="1078230" y="2109247"/>
            <a:ext cx="7901939" cy="7017306"/>
          </a:xfrm>
        </p:spPr>
        <p:txBody>
          <a:bodyPr/>
          <a:lstStyle/>
          <a:p>
            <a:br>
              <a:rPr lang="en-US" dirty="0"/>
            </a:br>
            <a:endParaRPr lang="en-US" dirty="0"/>
          </a:p>
          <a:p>
            <a:r>
              <a:rPr lang="en-US" b="1" dirty="0"/>
              <a:t>Scientific Rigor </a:t>
            </a:r>
            <a:r>
              <a:rPr lang="en-US" dirty="0"/>
              <a:t>is the strict application of the scientific method to ensure robust and unbiased experimental design, methodology, analysis, interpretation and reporting of results. Whereas rigor of the prior research pertains to key supporting data, scientific rigor pertains to the proposed research. </a:t>
            </a:r>
          </a:p>
          <a:p>
            <a:br>
              <a:rPr lang="en-US" dirty="0"/>
            </a:br>
            <a:endParaRPr lang="en-US" dirty="0"/>
          </a:p>
          <a:p>
            <a:r>
              <a:rPr lang="en-US" dirty="0"/>
              <a:t>The applicant should describe experimental controls, plans to reduce bias (blinding, randomization, inclusion and exclusion criteria, etc.), power analyses, and statistical methods, as appropriate.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29706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EDCE-B5BC-4543-8CD6-FCB2FFAE293D}"/>
              </a:ext>
            </a:extLst>
          </p:cNvPr>
          <p:cNvSpPr>
            <a:spLocks noGrp="1"/>
          </p:cNvSpPr>
          <p:nvPr>
            <p:ph type="title"/>
          </p:nvPr>
        </p:nvSpPr>
        <p:spPr>
          <a:xfrm>
            <a:off x="1606787" y="685800"/>
            <a:ext cx="7689613" cy="2123658"/>
          </a:xfrm>
        </p:spPr>
        <p:txBody>
          <a:bodyPr/>
          <a:lstStyle/>
          <a:p>
            <a:r>
              <a:rPr lang="en-US" b="1" dirty="0"/>
              <a:t>Consideration of Sex and Other Biological Variables </a:t>
            </a:r>
            <a:endParaRPr lang="en-US" dirty="0"/>
          </a:p>
        </p:txBody>
      </p:sp>
      <p:sp>
        <p:nvSpPr>
          <p:cNvPr id="3" name="Text Placeholder 2">
            <a:extLst>
              <a:ext uri="{FF2B5EF4-FFF2-40B4-BE49-F238E27FC236}">
                <a16:creationId xmlns:a16="http://schemas.microsoft.com/office/drawing/2014/main" id="{C5375366-2FAA-1743-82DE-2D18EFD0F346}"/>
              </a:ext>
            </a:extLst>
          </p:cNvPr>
          <p:cNvSpPr>
            <a:spLocks noGrp="1"/>
          </p:cNvSpPr>
          <p:nvPr>
            <p:ph type="body" idx="1"/>
          </p:nvPr>
        </p:nvSpPr>
        <p:spPr>
          <a:xfrm>
            <a:off x="1078230" y="2109247"/>
            <a:ext cx="7901939" cy="7755969"/>
          </a:xfrm>
        </p:spPr>
        <p:txBody>
          <a:bodyPr/>
          <a:lstStyle/>
          <a:p>
            <a:endParaRPr lang="en-US" dirty="0"/>
          </a:p>
          <a:p>
            <a:pPr marL="342900" indent="-342900">
              <a:buFont typeface="Arial" panose="020B0604020202020204" pitchFamily="34" charset="0"/>
              <a:buChar char="•"/>
            </a:pPr>
            <a:r>
              <a:rPr lang="en-US" dirty="0">
                <a:solidFill>
                  <a:schemeClr val="tx1"/>
                </a:solidFill>
              </a:rPr>
              <a:t>Sex as a Biological Variable (SABV) should be factored into research designs, analyses, and reporting in vertebrate animal and human studies. </a:t>
            </a:r>
          </a:p>
          <a:p>
            <a:pPr marL="342900" indent="-342900">
              <a:buFont typeface="Arial" panose="020B0604020202020204" pitchFamily="34" charset="0"/>
              <a:buChar char="•"/>
            </a:pPr>
            <a:r>
              <a:rPr lang="en-US" dirty="0">
                <a:solidFill>
                  <a:schemeClr val="tx1"/>
                </a:solidFill>
              </a:rPr>
              <a:t>Consideration of SABV does not necessarily mean sex differences research. </a:t>
            </a:r>
          </a:p>
          <a:p>
            <a:pPr marL="342900" indent="-342900">
              <a:buFont typeface="Arial" panose="020B0604020202020204" pitchFamily="34" charset="0"/>
              <a:buChar char="•"/>
            </a:pPr>
            <a:r>
              <a:rPr lang="en-US" dirty="0">
                <a:solidFill>
                  <a:schemeClr val="tx1"/>
                </a:solidFill>
              </a:rPr>
              <a:t>A justification is expected if the application proposes to study one sex (e.g. a sex-specific condition or phenomenon)</a:t>
            </a:r>
          </a:p>
          <a:p>
            <a:pPr marL="342900" indent="-342900">
              <a:buFont typeface="Arial" panose="020B0604020202020204" pitchFamily="34" charset="0"/>
              <a:buChar char="•"/>
            </a:pPr>
            <a:r>
              <a:rPr lang="en-US" dirty="0">
                <a:solidFill>
                  <a:schemeClr val="tx1"/>
                </a:solidFill>
              </a:rPr>
              <a:t>“We will study both sexes” does not cut it and is a red flag</a:t>
            </a:r>
          </a:p>
          <a:p>
            <a:pPr marL="342900" indent="-342900">
              <a:buFont typeface="Arial" panose="020B0604020202020204" pitchFamily="34" charset="0"/>
              <a:buChar char="•"/>
            </a:pPr>
            <a:r>
              <a:rPr lang="en-US" dirty="0">
                <a:solidFill>
                  <a:schemeClr val="tx1"/>
                </a:solidFill>
              </a:rPr>
              <a:t>Cost and absence of known sex differences are inadequate justifications for not studying both sexes. </a:t>
            </a:r>
          </a:p>
          <a:p>
            <a:br>
              <a:rPr lang="en-US" dirty="0"/>
            </a:br>
            <a:endParaRPr lang="en-US" dirty="0"/>
          </a:p>
          <a:p>
            <a:br>
              <a:rPr lang="en-US" dirty="0"/>
            </a:br>
            <a:endParaRPr lang="en-US" dirty="0"/>
          </a:p>
          <a:p>
            <a:br>
              <a:rPr lang="en-US" dirty="0"/>
            </a:br>
            <a:endParaRPr lang="en-US" dirty="0"/>
          </a:p>
          <a:p>
            <a:endParaRPr lang="en-US" dirty="0"/>
          </a:p>
        </p:txBody>
      </p:sp>
    </p:spTree>
    <p:extLst>
      <p:ext uri="{BB962C8B-B14F-4D97-AF65-F5344CB8AC3E}">
        <p14:creationId xmlns:p14="http://schemas.microsoft.com/office/powerpoint/2010/main" val="1093978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08861"/>
            <a:ext cx="9067800" cy="1231106"/>
          </a:xfrm>
        </p:spPr>
        <p:txBody>
          <a:bodyPr/>
          <a:lstStyle/>
          <a:p>
            <a:r>
              <a:rPr lang="en-US" sz="4000" b="1" dirty="0">
                <a:solidFill>
                  <a:schemeClr val="tx1"/>
                </a:solidFill>
              </a:rPr>
              <a:t>Example of scientific rigor and transparency statement in a grant</a:t>
            </a:r>
          </a:p>
        </p:txBody>
      </p:sp>
      <p:sp>
        <p:nvSpPr>
          <p:cNvPr id="3" name="Text Placeholder 2"/>
          <p:cNvSpPr>
            <a:spLocks noGrp="1"/>
          </p:cNvSpPr>
          <p:nvPr>
            <p:ph type="body" idx="1"/>
          </p:nvPr>
        </p:nvSpPr>
        <p:spPr>
          <a:xfrm>
            <a:off x="838200" y="1828800"/>
            <a:ext cx="7901939" cy="4419600"/>
          </a:xfrm>
        </p:spPr>
        <p:txBody>
          <a:bodyPr/>
          <a:lstStyle/>
          <a:p>
            <a:r>
              <a:rPr lang="en-US" dirty="0">
                <a:solidFill>
                  <a:schemeClr val="tx1"/>
                </a:solidFill>
                <a:latin typeface="+mn-lt"/>
              </a:rPr>
              <a:t>In this proposal, hypotheses will be tested employing previously established, reproducible, in vivo models. To ensure an unbiased approach, analyses of histology and immunostaining will be blinded, with viewing of multiple fields from at least five independent samples per group. All experiments will involve using 50% male and 50% female mice. Covariant analysis will be performed to assess any influence of gender. If data/trends suggest otherwise, comparisons of males and females will be formally pursued. We calculate we need at least x mice per time point so xx mice per group, y groups and </a:t>
            </a:r>
            <a:r>
              <a:rPr lang="en-US" dirty="0" err="1">
                <a:solidFill>
                  <a:schemeClr val="tx1"/>
                </a:solidFill>
                <a:latin typeface="+mn-lt"/>
              </a:rPr>
              <a:t>yy</a:t>
            </a:r>
            <a:r>
              <a:rPr lang="en-US" dirty="0">
                <a:solidFill>
                  <a:schemeClr val="tx1"/>
                </a:solidFill>
                <a:latin typeface="+mn-lt"/>
              </a:rPr>
              <a:t> mice per experiment. We will perform at least 3 experiments per model with each aa to determine </a:t>
            </a:r>
            <a:r>
              <a:rPr lang="en-US" dirty="0" err="1">
                <a:solidFill>
                  <a:schemeClr val="tx1"/>
                </a:solidFill>
                <a:latin typeface="+mn-lt"/>
              </a:rPr>
              <a:t>zz</a:t>
            </a:r>
            <a:r>
              <a:rPr lang="en-US" dirty="0">
                <a:solidFill>
                  <a:schemeClr val="tx1"/>
                </a:solidFill>
                <a:latin typeface="+mn-lt"/>
              </a:rPr>
              <a:t>.  </a:t>
            </a:r>
            <a:r>
              <a:rPr lang="mr-IN" dirty="0">
                <a:solidFill>
                  <a:schemeClr val="tx1"/>
                </a:solidFill>
                <a:latin typeface="+mn-lt"/>
              </a:rPr>
              <a:t>……</a:t>
            </a:r>
            <a:r>
              <a:rPr lang="en-US" dirty="0">
                <a:solidFill>
                  <a:schemeClr val="tx1"/>
                </a:solidFill>
                <a:latin typeface="+mn-lt"/>
              </a:rPr>
              <a:t>...</a:t>
            </a:r>
          </a:p>
          <a:p>
            <a:endParaRPr lang="en-US" dirty="0"/>
          </a:p>
        </p:txBody>
      </p:sp>
      <p:sp>
        <p:nvSpPr>
          <p:cNvPr id="4" name="TextBox 3">
            <a:extLst>
              <a:ext uri="{FF2B5EF4-FFF2-40B4-BE49-F238E27FC236}">
                <a16:creationId xmlns:a16="http://schemas.microsoft.com/office/drawing/2014/main" id="{54661CB5-D070-4B43-BE9C-50F00C1784C1}"/>
              </a:ext>
            </a:extLst>
          </p:cNvPr>
          <p:cNvSpPr txBox="1"/>
          <p:nvPr/>
        </p:nvSpPr>
        <p:spPr>
          <a:xfrm>
            <a:off x="481012" y="6781800"/>
            <a:ext cx="8662988" cy="646331"/>
          </a:xfrm>
          <a:prstGeom prst="rect">
            <a:avLst/>
          </a:prstGeom>
          <a:noFill/>
        </p:spPr>
        <p:txBody>
          <a:bodyPr wrap="square" rtlCol="0">
            <a:spAutoFit/>
          </a:bodyPr>
          <a:lstStyle/>
          <a:p>
            <a:pPr algn="ctr"/>
            <a:r>
              <a:rPr lang="en-US" dirty="0"/>
              <a:t>This statement nicely addresses rigor and sex as a biological variable. There is still a need to address the rigor of  prior research in the research strategy</a:t>
            </a:r>
          </a:p>
        </p:txBody>
      </p:sp>
    </p:spTree>
    <p:extLst>
      <p:ext uri="{BB962C8B-B14F-4D97-AF65-F5344CB8AC3E}">
        <p14:creationId xmlns:p14="http://schemas.microsoft.com/office/powerpoint/2010/main" val="130126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99FD3-5B1A-F54C-99C2-CF75F5739C75}"/>
              </a:ext>
            </a:extLst>
          </p:cNvPr>
          <p:cNvSpPr>
            <a:spLocks noGrp="1"/>
          </p:cNvSpPr>
          <p:nvPr>
            <p:ph type="title"/>
          </p:nvPr>
        </p:nvSpPr>
        <p:spPr>
          <a:xfrm>
            <a:off x="691515" y="914400"/>
            <a:ext cx="8675370" cy="1502305"/>
          </a:xfrm>
        </p:spPr>
        <p:txBody>
          <a:bodyPr>
            <a:noAutofit/>
          </a:bodyPr>
          <a:lstStyle/>
          <a:p>
            <a:r>
              <a:rPr lang="en-US" sz="3960" dirty="0">
                <a:latin typeface="+mn-lt"/>
              </a:rPr>
              <a:t>‘All in commitment’ means we need to do more than support the investigators who are here, we need a strategic plan for recruitment and retention that replaces mentors and attracts young talent </a:t>
            </a:r>
          </a:p>
        </p:txBody>
      </p:sp>
      <p:pic>
        <p:nvPicPr>
          <p:cNvPr id="7" name="Picture 6">
            <a:extLst>
              <a:ext uri="{FF2B5EF4-FFF2-40B4-BE49-F238E27FC236}">
                <a16:creationId xmlns:a16="http://schemas.microsoft.com/office/drawing/2014/main" id="{EBC7D87E-96D3-7B43-A6F5-404EE09DA579}"/>
              </a:ext>
            </a:extLst>
          </p:cNvPr>
          <p:cNvPicPr>
            <a:picLocks noChangeAspect="1"/>
          </p:cNvPicPr>
          <p:nvPr/>
        </p:nvPicPr>
        <p:blipFill>
          <a:blip r:embed="rId2"/>
          <a:stretch>
            <a:fillRect/>
          </a:stretch>
        </p:blipFill>
        <p:spPr>
          <a:xfrm>
            <a:off x="3932203" y="3877425"/>
            <a:ext cx="2043345" cy="2066175"/>
          </a:xfrm>
          <a:prstGeom prst="rect">
            <a:avLst/>
          </a:prstGeom>
        </p:spPr>
      </p:pic>
      <p:grpSp>
        <p:nvGrpSpPr>
          <p:cNvPr id="14" name="Group 13">
            <a:extLst>
              <a:ext uri="{FF2B5EF4-FFF2-40B4-BE49-F238E27FC236}">
                <a16:creationId xmlns:a16="http://schemas.microsoft.com/office/drawing/2014/main" id="{3E0D25E0-EAC3-5949-8D0C-068A358FE706}"/>
              </a:ext>
            </a:extLst>
          </p:cNvPr>
          <p:cNvGrpSpPr/>
          <p:nvPr/>
        </p:nvGrpSpPr>
        <p:grpSpPr>
          <a:xfrm>
            <a:off x="6139817" y="4504248"/>
            <a:ext cx="1855004" cy="566660"/>
            <a:chOff x="5581650" y="4676775"/>
            <a:chExt cx="1686367" cy="515145"/>
          </a:xfrm>
        </p:grpSpPr>
        <p:sp>
          <p:nvSpPr>
            <p:cNvPr id="5" name="TextBox 4">
              <a:extLst>
                <a:ext uri="{FF2B5EF4-FFF2-40B4-BE49-F238E27FC236}">
                  <a16:creationId xmlns:a16="http://schemas.microsoft.com/office/drawing/2014/main" id="{165E208A-88F1-6D44-9F97-D1329B607B61}"/>
                </a:ext>
              </a:extLst>
            </p:cNvPr>
            <p:cNvSpPr txBox="1"/>
            <p:nvPr/>
          </p:nvSpPr>
          <p:spPr>
            <a:xfrm>
              <a:off x="6315075" y="4676775"/>
              <a:ext cx="952942" cy="360938"/>
            </a:xfrm>
            <a:prstGeom prst="rect">
              <a:avLst/>
            </a:prstGeom>
            <a:noFill/>
          </p:spPr>
          <p:txBody>
            <a:bodyPr wrap="none" rtlCol="0">
              <a:spAutoFit/>
            </a:bodyPr>
            <a:lstStyle/>
            <a:p>
              <a:r>
                <a:rPr lang="en-US" sz="1980" dirty="0"/>
                <a:t>Attrition</a:t>
              </a:r>
            </a:p>
          </p:txBody>
        </p:sp>
        <p:cxnSp>
          <p:nvCxnSpPr>
            <p:cNvPr id="9" name="Straight Arrow Connector 8">
              <a:extLst>
                <a:ext uri="{FF2B5EF4-FFF2-40B4-BE49-F238E27FC236}">
                  <a16:creationId xmlns:a16="http://schemas.microsoft.com/office/drawing/2014/main" id="{9A81DAC4-C351-E749-96F0-B4D8CBE5EE8D}"/>
                </a:ext>
              </a:extLst>
            </p:cNvPr>
            <p:cNvCxnSpPr/>
            <p:nvPr/>
          </p:nvCxnSpPr>
          <p:spPr>
            <a:xfrm flipV="1">
              <a:off x="5581650" y="4933950"/>
              <a:ext cx="647700" cy="25797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76D16396-BED2-DE47-B8EB-4AFE127D4586}"/>
              </a:ext>
            </a:extLst>
          </p:cNvPr>
          <p:cNvGrpSpPr/>
          <p:nvPr/>
        </p:nvGrpSpPr>
        <p:grpSpPr>
          <a:xfrm>
            <a:off x="6139815" y="5240298"/>
            <a:ext cx="2145468" cy="538916"/>
            <a:chOff x="5581650" y="5345907"/>
            <a:chExt cx="1950425" cy="489923"/>
          </a:xfrm>
        </p:grpSpPr>
        <p:sp>
          <p:nvSpPr>
            <p:cNvPr id="6" name="TextBox 5">
              <a:extLst>
                <a:ext uri="{FF2B5EF4-FFF2-40B4-BE49-F238E27FC236}">
                  <a16:creationId xmlns:a16="http://schemas.microsoft.com/office/drawing/2014/main" id="{1C4B6FAD-F081-6F4E-A11A-0B9D47A5DEBF}"/>
                </a:ext>
              </a:extLst>
            </p:cNvPr>
            <p:cNvSpPr txBox="1"/>
            <p:nvPr/>
          </p:nvSpPr>
          <p:spPr>
            <a:xfrm>
              <a:off x="6315075" y="5474892"/>
              <a:ext cx="1217000" cy="360938"/>
            </a:xfrm>
            <a:prstGeom prst="rect">
              <a:avLst/>
            </a:prstGeom>
            <a:noFill/>
          </p:spPr>
          <p:txBody>
            <a:bodyPr wrap="none" rtlCol="0">
              <a:spAutoFit/>
            </a:bodyPr>
            <a:lstStyle/>
            <a:p>
              <a:r>
                <a:rPr lang="en-US" sz="1980" dirty="0"/>
                <a:t>Departures</a:t>
              </a:r>
            </a:p>
          </p:txBody>
        </p:sp>
        <p:cxnSp>
          <p:nvCxnSpPr>
            <p:cNvPr id="10" name="Straight Arrow Connector 9">
              <a:extLst>
                <a:ext uri="{FF2B5EF4-FFF2-40B4-BE49-F238E27FC236}">
                  <a16:creationId xmlns:a16="http://schemas.microsoft.com/office/drawing/2014/main" id="{A39979E9-B884-0044-947A-2E7832F6E67F}"/>
                </a:ext>
              </a:extLst>
            </p:cNvPr>
            <p:cNvCxnSpPr>
              <a:cxnSpLocks/>
            </p:cNvCxnSpPr>
            <p:nvPr/>
          </p:nvCxnSpPr>
          <p:spPr>
            <a:xfrm>
              <a:off x="5581650" y="5345907"/>
              <a:ext cx="647700" cy="25797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BC48C001-EF37-8744-AFDF-A82A5BB61C39}"/>
              </a:ext>
            </a:extLst>
          </p:cNvPr>
          <p:cNvGrpSpPr/>
          <p:nvPr/>
        </p:nvGrpSpPr>
        <p:grpSpPr>
          <a:xfrm>
            <a:off x="1414753" y="4867780"/>
            <a:ext cx="2353183" cy="397032"/>
            <a:chOff x="1286139" y="5007254"/>
            <a:chExt cx="2139257" cy="360938"/>
          </a:xfrm>
        </p:grpSpPr>
        <p:sp>
          <p:nvSpPr>
            <p:cNvPr id="4" name="TextBox 3">
              <a:extLst>
                <a:ext uri="{FF2B5EF4-FFF2-40B4-BE49-F238E27FC236}">
                  <a16:creationId xmlns:a16="http://schemas.microsoft.com/office/drawing/2014/main" id="{D488CD4B-DC06-D34C-8C5F-99C7BF26A0DB}"/>
                </a:ext>
              </a:extLst>
            </p:cNvPr>
            <p:cNvSpPr txBox="1"/>
            <p:nvPr/>
          </p:nvSpPr>
          <p:spPr>
            <a:xfrm>
              <a:off x="1286139" y="5007254"/>
              <a:ext cx="1381381" cy="360938"/>
            </a:xfrm>
            <a:prstGeom prst="rect">
              <a:avLst/>
            </a:prstGeom>
            <a:noFill/>
          </p:spPr>
          <p:txBody>
            <a:bodyPr wrap="none" rtlCol="0">
              <a:spAutoFit/>
            </a:bodyPr>
            <a:lstStyle/>
            <a:p>
              <a:r>
                <a:rPr lang="en-US" sz="1980" dirty="0"/>
                <a:t>Recruitment </a:t>
              </a:r>
            </a:p>
          </p:txBody>
        </p:sp>
        <p:cxnSp>
          <p:nvCxnSpPr>
            <p:cNvPr id="12" name="Straight Arrow Connector 11">
              <a:extLst>
                <a:ext uri="{FF2B5EF4-FFF2-40B4-BE49-F238E27FC236}">
                  <a16:creationId xmlns:a16="http://schemas.microsoft.com/office/drawing/2014/main" id="{292C5C72-623B-F341-91C0-3D35E1520E6B}"/>
                </a:ext>
              </a:extLst>
            </p:cNvPr>
            <p:cNvCxnSpPr/>
            <p:nvPr/>
          </p:nvCxnSpPr>
          <p:spPr>
            <a:xfrm>
              <a:off x="2881849" y="5191920"/>
              <a:ext cx="543547" cy="0"/>
            </a:xfrm>
            <a:prstGeom prst="straightConnector1">
              <a:avLst/>
            </a:prstGeom>
            <a:ln w="3175">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755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4A87-222F-3442-A103-587487210DF8}"/>
              </a:ext>
            </a:extLst>
          </p:cNvPr>
          <p:cNvSpPr>
            <a:spLocks noGrp="1"/>
          </p:cNvSpPr>
          <p:nvPr>
            <p:ph type="title"/>
          </p:nvPr>
        </p:nvSpPr>
        <p:spPr>
          <a:xfrm>
            <a:off x="457200" y="-14411"/>
            <a:ext cx="9296400" cy="2123658"/>
          </a:xfrm>
        </p:spPr>
        <p:txBody>
          <a:bodyPr/>
          <a:lstStyle/>
          <a:p>
            <a:r>
              <a:rPr lang="en-US" b="1" dirty="0"/>
              <a:t>Authentication of Key Biological and/or Chemical Resources.</a:t>
            </a:r>
            <a:endParaRPr lang="en-US" dirty="0"/>
          </a:p>
        </p:txBody>
      </p:sp>
      <p:sp>
        <p:nvSpPr>
          <p:cNvPr id="3" name="Text Placeholder 2">
            <a:extLst>
              <a:ext uri="{FF2B5EF4-FFF2-40B4-BE49-F238E27FC236}">
                <a16:creationId xmlns:a16="http://schemas.microsoft.com/office/drawing/2014/main" id="{047C119B-8FDD-6143-87B7-62FAE6635405}"/>
              </a:ext>
            </a:extLst>
          </p:cNvPr>
          <p:cNvSpPr>
            <a:spLocks noGrp="1"/>
          </p:cNvSpPr>
          <p:nvPr>
            <p:ph type="body" idx="1"/>
          </p:nvPr>
        </p:nvSpPr>
        <p:spPr>
          <a:xfrm>
            <a:off x="990600" y="1600200"/>
            <a:ext cx="7901939" cy="7755969"/>
          </a:xfrm>
        </p:spPr>
        <p:txBody>
          <a:bodyPr/>
          <a:lstStyle/>
          <a:p>
            <a:endParaRPr lang="en-US" dirty="0"/>
          </a:p>
          <a:p>
            <a:r>
              <a:rPr lang="en-US" b="1" dirty="0"/>
              <a:t> </a:t>
            </a:r>
            <a:r>
              <a:rPr lang="en-US" dirty="0"/>
              <a:t>Key biological and/or chemical resources are those that 1) may differ from laboratory to laboratory or over time; 2) may have qualities and/or qualifications that could influence the research data; and 3) are integral to the proposed research. These include, but are not limited to, cell lines, specialty chemicals, antibodies, and other biologics, not standard laboratory reagents. Please see NOT-OD-17-068 for more details</a:t>
            </a:r>
          </a:p>
          <a:p>
            <a:endParaRPr lang="en-US" dirty="0"/>
          </a:p>
          <a:p>
            <a:r>
              <a:rPr lang="en-US" dirty="0"/>
              <a:t>Applicants should provide a brief plan (one page or less). The plan should not include authentication data or any other data. The plan may reflect existing guidelines or standards for authentication of a resource when such standards exist. </a:t>
            </a:r>
          </a:p>
          <a:p>
            <a:br>
              <a:rPr lang="en-US" dirty="0"/>
            </a:br>
            <a:endParaRPr lang="en-US" dirty="0"/>
          </a:p>
          <a:p>
            <a:br>
              <a:rPr lang="en-US" dirty="0"/>
            </a:br>
            <a:endParaRPr lang="en-US" dirty="0"/>
          </a:p>
          <a:p>
            <a:r>
              <a:rPr lang="en-US" dirty="0"/>
              <a:t> </a:t>
            </a:r>
          </a:p>
          <a:p>
            <a:endParaRPr lang="en-US" dirty="0"/>
          </a:p>
        </p:txBody>
      </p:sp>
    </p:spTree>
    <p:extLst>
      <p:ext uri="{BB962C8B-B14F-4D97-AF65-F5344CB8AC3E}">
        <p14:creationId xmlns:p14="http://schemas.microsoft.com/office/powerpoint/2010/main" val="2793687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2913-89FC-434F-A1E4-F705A283063C}"/>
              </a:ext>
            </a:extLst>
          </p:cNvPr>
          <p:cNvSpPr>
            <a:spLocks noGrp="1"/>
          </p:cNvSpPr>
          <p:nvPr>
            <p:ph type="title"/>
          </p:nvPr>
        </p:nvSpPr>
        <p:spPr>
          <a:xfrm>
            <a:off x="2133600" y="304800"/>
            <a:ext cx="6844823" cy="609600"/>
          </a:xfrm>
        </p:spPr>
        <p:txBody>
          <a:bodyPr/>
          <a:lstStyle/>
          <a:p>
            <a:endParaRPr lang="en-US" dirty="0"/>
          </a:p>
        </p:txBody>
      </p:sp>
      <p:pic>
        <p:nvPicPr>
          <p:cNvPr id="4" name="Picture 3">
            <a:extLst>
              <a:ext uri="{FF2B5EF4-FFF2-40B4-BE49-F238E27FC236}">
                <a16:creationId xmlns:a16="http://schemas.microsoft.com/office/drawing/2014/main" id="{542C98EF-87DE-F948-9ECA-582BFA2ED498}"/>
              </a:ext>
            </a:extLst>
          </p:cNvPr>
          <p:cNvPicPr>
            <a:picLocks noChangeAspect="1"/>
          </p:cNvPicPr>
          <p:nvPr/>
        </p:nvPicPr>
        <p:blipFill>
          <a:blip r:embed="rId2"/>
          <a:stretch>
            <a:fillRect/>
          </a:stretch>
        </p:blipFill>
        <p:spPr>
          <a:xfrm>
            <a:off x="-19050" y="2817238"/>
            <a:ext cx="10058400" cy="4947542"/>
          </a:xfrm>
          <a:prstGeom prst="rect">
            <a:avLst/>
          </a:prstGeom>
        </p:spPr>
      </p:pic>
      <p:pic>
        <p:nvPicPr>
          <p:cNvPr id="5" name="Picture 4">
            <a:extLst>
              <a:ext uri="{FF2B5EF4-FFF2-40B4-BE49-F238E27FC236}">
                <a16:creationId xmlns:a16="http://schemas.microsoft.com/office/drawing/2014/main" id="{FF5CFC49-B184-8542-A83E-060472CBE932}"/>
              </a:ext>
            </a:extLst>
          </p:cNvPr>
          <p:cNvPicPr>
            <a:picLocks noChangeAspect="1"/>
          </p:cNvPicPr>
          <p:nvPr/>
        </p:nvPicPr>
        <p:blipFill>
          <a:blip r:embed="rId3"/>
          <a:stretch>
            <a:fillRect/>
          </a:stretch>
        </p:blipFill>
        <p:spPr>
          <a:xfrm>
            <a:off x="-45720" y="1165712"/>
            <a:ext cx="10058400" cy="1666766"/>
          </a:xfrm>
          <a:prstGeom prst="rect">
            <a:avLst/>
          </a:prstGeom>
        </p:spPr>
      </p:pic>
    </p:spTree>
    <p:extLst>
      <p:ext uri="{BB962C8B-B14F-4D97-AF65-F5344CB8AC3E}">
        <p14:creationId xmlns:p14="http://schemas.microsoft.com/office/powerpoint/2010/main" val="43876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CB4F-8D79-6E4C-9882-A78C4066F69A}"/>
              </a:ext>
            </a:extLst>
          </p:cNvPr>
          <p:cNvSpPr>
            <a:spLocks noGrp="1"/>
          </p:cNvSpPr>
          <p:nvPr>
            <p:ph type="title"/>
          </p:nvPr>
        </p:nvSpPr>
        <p:spPr>
          <a:xfrm>
            <a:off x="304800" y="304800"/>
            <a:ext cx="6844823" cy="707886"/>
          </a:xfrm>
        </p:spPr>
        <p:txBody>
          <a:bodyPr/>
          <a:lstStyle/>
          <a:p>
            <a:r>
              <a:rPr lang="en-US" b="1" dirty="0">
                <a:solidFill>
                  <a:schemeClr val="tx1"/>
                </a:solidFill>
              </a:rPr>
              <a:t>Innovation</a:t>
            </a:r>
          </a:p>
        </p:txBody>
      </p:sp>
      <p:sp>
        <p:nvSpPr>
          <p:cNvPr id="3" name="Text Placeholder 2">
            <a:extLst>
              <a:ext uri="{FF2B5EF4-FFF2-40B4-BE49-F238E27FC236}">
                <a16:creationId xmlns:a16="http://schemas.microsoft.com/office/drawing/2014/main" id="{1332C139-B641-B34D-9DDF-2ECA7635F3C7}"/>
              </a:ext>
            </a:extLst>
          </p:cNvPr>
          <p:cNvSpPr>
            <a:spLocks noGrp="1"/>
          </p:cNvSpPr>
          <p:nvPr>
            <p:ph type="body" idx="1"/>
          </p:nvPr>
        </p:nvSpPr>
        <p:spPr>
          <a:xfrm>
            <a:off x="838200" y="2362200"/>
            <a:ext cx="7901939" cy="3139321"/>
          </a:xfrm>
        </p:spPr>
        <p:txBody>
          <a:bodyPr/>
          <a:lstStyle/>
          <a:p>
            <a:endParaRPr lang="en-US" dirty="0"/>
          </a:p>
          <a:p>
            <a:pPr marL="342900" indent="-342900">
              <a:buFont typeface="Arial" panose="020B0604020202020204" pitchFamily="34" charset="0"/>
              <a:buChar char="•"/>
            </a:pPr>
            <a:r>
              <a:rPr lang="en-US" dirty="0">
                <a:solidFill>
                  <a:schemeClr val="tx1"/>
                </a:solidFill>
              </a:rPr>
              <a:t>The application challenges and seeks to shift current research or clinical practice paradigms by utilizing novel theoretical concepts, approaches or methodologies, instrumentation or interventions. </a:t>
            </a:r>
          </a:p>
          <a:p>
            <a:pPr marL="342900" indent="-342900">
              <a:buFont typeface="Arial" panose="020B0604020202020204" pitchFamily="34" charset="0"/>
              <a:buChar char="•"/>
            </a:pPr>
            <a:r>
              <a:rPr lang="en-US" b="1" dirty="0">
                <a:solidFill>
                  <a:schemeClr val="tx1"/>
                </a:solidFill>
              </a:rPr>
              <a:t>Not all applications need to be innovative to have a high impact on the field under investigation</a:t>
            </a:r>
            <a:r>
              <a:rPr lang="en-US" dirty="0">
                <a:solidFill>
                  <a:schemeClr val="tx1"/>
                </a:solidFill>
              </a:rPr>
              <a:t>. </a:t>
            </a:r>
          </a:p>
          <a:p>
            <a:pPr marL="800100" lvl="1" indent="-342900">
              <a:buFont typeface="Arial" panose="020B0604020202020204" pitchFamily="34" charset="0"/>
              <a:buChar char="•"/>
            </a:pPr>
            <a:r>
              <a:rPr lang="en-US" dirty="0">
                <a:solidFill>
                  <a:schemeClr val="tx1"/>
                </a:solidFill>
              </a:rPr>
              <a:t>The use of appropriate methodology that may not be innovative is not a weakness.</a:t>
            </a:r>
          </a:p>
        </p:txBody>
      </p:sp>
    </p:spTree>
    <p:extLst>
      <p:ext uri="{BB962C8B-B14F-4D97-AF65-F5344CB8AC3E}">
        <p14:creationId xmlns:p14="http://schemas.microsoft.com/office/powerpoint/2010/main" val="1527189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910EE-E7E4-384E-BDD6-A94F0FB144DC}"/>
              </a:ext>
            </a:extLst>
          </p:cNvPr>
          <p:cNvSpPr>
            <a:spLocks noGrp="1"/>
          </p:cNvSpPr>
          <p:nvPr>
            <p:ph type="title"/>
          </p:nvPr>
        </p:nvSpPr>
        <p:spPr>
          <a:xfrm>
            <a:off x="838200" y="685800"/>
            <a:ext cx="8991600" cy="990600"/>
          </a:xfrm>
        </p:spPr>
        <p:txBody>
          <a:bodyPr/>
          <a:lstStyle/>
          <a:p>
            <a:r>
              <a:rPr lang="en-US" b="1" dirty="0">
                <a:solidFill>
                  <a:schemeClr val="tx1"/>
                </a:solidFill>
              </a:rPr>
              <a:t>Innovation statement example</a:t>
            </a:r>
          </a:p>
        </p:txBody>
      </p:sp>
      <p:sp>
        <p:nvSpPr>
          <p:cNvPr id="3" name="Text Placeholder 2">
            <a:extLst>
              <a:ext uri="{FF2B5EF4-FFF2-40B4-BE49-F238E27FC236}">
                <a16:creationId xmlns:a16="http://schemas.microsoft.com/office/drawing/2014/main" id="{C979AF7C-076C-A247-83A3-A441A79D9F08}"/>
              </a:ext>
            </a:extLst>
          </p:cNvPr>
          <p:cNvSpPr>
            <a:spLocks noGrp="1"/>
          </p:cNvSpPr>
          <p:nvPr>
            <p:ph type="body" idx="1"/>
          </p:nvPr>
        </p:nvSpPr>
        <p:spPr>
          <a:xfrm>
            <a:off x="1078230" y="2109247"/>
            <a:ext cx="7901939" cy="5078313"/>
          </a:xfrm>
        </p:spPr>
        <p:txBody>
          <a:bodyPr/>
          <a:lstStyle/>
          <a:p>
            <a:r>
              <a:rPr lang="en-US" sz="1800" b="1" dirty="0">
                <a:solidFill>
                  <a:schemeClr val="tx1"/>
                </a:solidFill>
              </a:rPr>
              <a:t>INNOVATION.  Our proposal is conceptually innovative in that it analyzes </a:t>
            </a:r>
            <a:r>
              <a:rPr lang="en-US" sz="1800" dirty="0">
                <a:solidFill>
                  <a:schemeClr val="tx1"/>
                </a:solidFill>
              </a:rPr>
              <a:t>the disparate regulatory functions of the MT-Zn</a:t>
            </a:r>
            <a:r>
              <a:rPr lang="en-US" sz="1800" baseline="30000" dirty="0">
                <a:solidFill>
                  <a:schemeClr val="tx1"/>
                </a:solidFill>
              </a:rPr>
              <a:t>2+</a:t>
            </a:r>
            <a:r>
              <a:rPr lang="en-US" sz="1800" dirty="0">
                <a:solidFill>
                  <a:schemeClr val="tx1"/>
                </a:solidFill>
              </a:rPr>
              <a:t> axis in cytokine-exposed Mo/</a:t>
            </a:r>
            <a:r>
              <a:rPr lang="en-US" sz="1800" dirty="0" err="1">
                <a:solidFill>
                  <a:schemeClr val="tx1"/>
                </a:solidFill>
              </a:rPr>
              <a:t>Mf</a:t>
            </a:r>
            <a:r>
              <a:rPr lang="en-US" sz="1800" dirty="0">
                <a:solidFill>
                  <a:schemeClr val="tx1"/>
                </a:solidFill>
              </a:rPr>
              <a:t>. We build on initial observations concerning the influence of MTs and Zn</a:t>
            </a:r>
            <a:r>
              <a:rPr lang="en-US" sz="1800" baseline="30000" dirty="0">
                <a:solidFill>
                  <a:schemeClr val="tx1"/>
                </a:solidFill>
              </a:rPr>
              <a:t>2+</a:t>
            </a:r>
            <a:r>
              <a:rPr lang="en-US" sz="1800" dirty="0">
                <a:solidFill>
                  <a:schemeClr val="tx1"/>
                </a:solidFill>
              </a:rPr>
              <a:t>on the response by Mo/</a:t>
            </a:r>
            <a:r>
              <a:rPr lang="en-US" sz="1800" dirty="0" err="1">
                <a:solidFill>
                  <a:schemeClr val="tx1"/>
                </a:solidFill>
              </a:rPr>
              <a:t>Mf</a:t>
            </a:r>
            <a:r>
              <a:rPr lang="en-US" sz="1800" dirty="0">
                <a:solidFill>
                  <a:schemeClr val="tx1"/>
                </a:solidFill>
              </a:rPr>
              <a:t> to a stimulus that promotes killing of </a:t>
            </a:r>
            <a:r>
              <a:rPr lang="en-US" sz="1800" dirty="0" err="1">
                <a:solidFill>
                  <a:schemeClr val="tx1"/>
                </a:solidFill>
              </a:rPr>
              <a:t>Hc</a:t>
            </a:r>
            <a:r>
              <a:rPr lang="en-US" sz="1800" dirty="0">
                <a:solidFill>
                  <a:schemeClr val="tx1"/>
                </a:solidFill>
              </a:rPr>
              <a:t> (GM-CSF) and one that is permissive (IL-4). This proposal will: 1) uncover a new role for bioenergetics in regulating MTs and Zn</a:t>
            </a:r>
            <a:r>
              <a:rPr lang="en-US" sz="1800" baseline="30000" dirty="0">
                <a:solidFill>
                  <a:schemeClr val="tx1"/>
                </a:solidFill>
              </a:rPr>
              <a:t>2+</a:t>
            </a:r>
            <a:r>
              <a:rPr lang="en-US" sz="1800" dirty="0">
                <a:solidFill>
                  <a:schemeClr val="tx1"/>
                </a:solidFill>
              </a:rPr>
              <a:t>in Mo/</a:t>
            </a:r>
            <a:r>
              <a:rPr lang="en-US" sz="1800" dirty="0" err="1">
                <a:solidFill>
                  <a:schemeClr val="tx1"/>
                </a:solidFill>
              </a:rPr>
              <a:t>Mf</a:t>
            </a:r>
            <a:r>
              <a:rPr lang="en-US" sz="1800" dirty="0">
                <a:solidFill>
                  <a:schemeClr val="tx1"/>
                </a:solidFill>
              </a:rPr>
              <a:t> ; 2) link changes in MTs as a result of metabolic preference to the antifungal activity of Mo/</a:t>
            </a:r>
            <a:r>
              <a:rPr lang="en-US" sz="1800" dirty="0" err="1">
                <a:solidFill>
                  <a:schemeClr val="tx1"/>
                </a:solidFill>
              </a:rPr>
              <a:t>Mf</a:t>
            </a:r>
            <a:r>
              <a:rPr lang="en-US" sz="1800" dirty="0">
                <a:solidFill>
                  <a:schemeClr val="tx1"/>
                </a:solidFill>
              </a:rPr>
              <a:t>, and 3) reveal an essential role for Zn</a:t>
            </a:r>
            <a:r>
              <a:rPr lang="en-US" sz="1800" baseline="30000" dirty="0">
                <a:solidFill>
                  <a:schemeClr val="tx1"/>
                </a:solidFill>
              </a:rPr>
              <a:t>2+</a:t>
            </a:r>
            <a:r>
              <a:rPr lang="en-US" sz="1800" dirty="0">
                <a:solidFill>
                  <a:schemeClr val="tx1"/>
                </a:solidFill>
              </a:rPr>
              <a:t> transporters and MTs in regulating </a:t>
            </a:r>
            <a:r>
              <a:rPr lang="en-US" sz="1800" dirty="0" err="1">
                <a:solidFill>
                  <a:schemeClr val="tx1"/>
                </a:solidFill>
              </a:rPr>
              <a:t>phagosomal</a:t>
            </a:r>
            <a:r>
              <a:rPr lang="en-US" sz="1800" dirty="0">
                <a:solidFill>
                  <a:schemeClr val="tx1"/>
                </a:solidFill>
              </a:rPr>
              <a:t> behavior of cytokine-stimulated Mo/</a:t>
            </a:r>
            <a:r>
              <a:rPr lang="en-US" sz="1800" dirty="0" err="1">
                <a:solidFill>
                  <a:schemeClr val="tx1"/>
                </a:solidFill>
              </a:rPr>
              <a:t>Mf</a:t>
            </a:r>
            <a:r>
              <a:rPr lang="en-US" sz="1800" dirty="0">
                <a:solidFill>
                  <a:schemeClr val="tx1"/>
                </a:solidFill>
              </a:rPr>
              <a:t>. We unite immunology, metabolism, analytical chemistry, and informatics to probe the in vitro and in vivo function of the trace metal Zn</a:t>
            </a:r>
            <a:r>
              <a:rPr lang="en-US" sz="1800" baseline="30000" dirty="0">
                <a:solidFill>
                  <a:schemeClr val="tx1"/>
                </a:solidFill>
              </a:rPr>
              <a:t>2+</a:t>
            </a:r>
            <a:r>
              <a:rPr lang="en-US" sz="1800" dirty="0">
                <a:solidFill>
                  <a:schemeClr val="tx1"/>
                </a:solidFill>
              </a:rPr>
              <a:t>and MTs in host defenses to </a:t>
            </a:r>
            <a:r>
              <a:rPr lang="en-US" sz="1800" dirty="0" err="1">
                <a:solidFill>
                  <a:schemeClr val="tx1"/>
                </a:solidFill>
              </a:rPr>
              <a:t>Hc</a:t>
            </a:r>
            <a:r>
              <a:rPr lang="en-US" sz="1800" dirty="0">
                <a:solidFill>
                  <a:schemeClr val="tx1"/>
                </a:solidFill>
              </a:rPr>
              <a:t>. Execution of these experiments entails advanced cellular and molecular immunological strategies and cutting-edge analytical chemistry. Our focus will be on Mo/</a:t>
            </a:r>
            <a:r>
              <a:rPr lang="en-US" sz="1800" dirty="0" err="1">
                <a:solidFill>
                  <a:schemeClr val="tx1"/>
                </a:solidFill>
              </a:rPr>
              <a:t>Mf</a:t>
            </a:r>
            <a:r>
              <a:rPr lang="en-US" sz="1800" dirty="0">
                <a:solidFill>
                  <a:schemeClr val="tx1"/>
                </a:solidFill>
              </a:rPr>
              <a:t> because of their centrality in resistance to </a:t>
            </a:r>
            <a:r>
              <a:rPr lang="en-US" sz="1800" dirty="0" err="1">
                <a:solidFill>
                  <a:schemeClr val="tx1"/>
                </a:solidFill>
              </a:rPr>
              <a:t>Hc</a:t>
            </a:r>
            <a:r>
              <a:rPr lang="en-US" sz="1800" dirty="0">
                <a:solidFill>
                  <a:schemeClr val="tx1"/>
                </a:solidFill>
              </a:rPr>
              <a:t>. Interventions used to enhance the anti-</a:t>
            </a:r>
            <a:r>
              <a:rPr lang="en-US" sz="1800" dirty="0" err="1">
                <a:solidFill>
                  <a:schemeClr val="tx1"/>
                </a:solidFill>
              </a:rPr>
              <a:t>Hc</a:t>
            </a:r>
            <a:r>
              <a:rPr lang="en-US" sz="1800" dirty="0">
                <a:solidFill>
                  <a:schemeClr val="tx1"/>
                </a:solidFill>
              </a:rPr>
              <a:t> activity of these phagocytes will advance knowledge on how to boost host defenses to prevent immune col­lapse.</a:t>
            </a:r>
          </a:p>
          <a:p>
            <a:endParaRPr lang="en-US" dirty="0"/>
          </a:p>
        </p:txBody>
      </p:sp>
    </p:spTree>
    <p:extLst>
      <p:ext uri="{BB962C8B-B14F-4D97-AF65-F5344CB8AC3E}">
        <p14:creationId xmlns:p14="http://schemas.microsoft.com/office/powerpoint/2010/main" val="3390547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B203-493A-7A40-A14B-7C87FA7AB4E6}"/>
              </a:ext>
            </a:extLst>
          </p:cNvPr>
          <p:cNvSpPr>
            <a:spLocks noGrp="1"/>
          </p:cNvSpPr>
          <p:nvPr>
            <p:ph type="title"/>
          </p:nvPr>
        </p:nvSpPr>
        <p:spPr>
          <a:xfrm>
            <a:off x="457200" y="152400"/>
            <a:ext cx="8299213" cy="707886"/>
          </a:xfrm>
        </p:spPr>
        <p:txBody>
          <a:bodyPr/>
          <a:lstStyle/>
          <a:p>
            <a:r>
              <a:rPr lang="en-US" b="1" dirty="0">
                <a:solidFill>
                  <a:schemeClr val="tx1"/>
                </a:solidFill>
              </a:rPr>
              <a:t>Approach</a:t>
            </a:r>
          </a:p>
        </p:txBody>
      </p:sp>
      <p:sp>
        <p:nvSpPr>
          <p:cNvPr id="3" name="Text Placeholder 2">
            <a:extLst>
              <a:ext uri="{FF2B5EF4-FFF2-40B4-BE49-F238E27FC236}">
                <a16:creationId xmlns:a16="http://schemas.microsoft.com/office/drawing/2014/main" id="{9C56B1F9-CDC8-C34F-BDA9-AC6F85A109B0}"/>
              </a:ext>
            </a:extLst>
          </p:cNvPr>
          <p:cNvSpPr>
            <a:spLocks noGrp="1"/>
          </p:cNvSpPr>
          <p:nvPr>
            <p:ph type="body" idx="1"/>
          </p:nvPr>
        </p:nvSpPr>
        <p:spPr>
          <a:xfrm>
            <a:off x="228600" y="1828800"/>
            <a:ext cx="9372600" cy="5539978"/>
          </a:xfrm>
        </p:spPr>
        <p:txBody>
          <a:bodyPr/>
          <a:lstStyle/>
          <a:p>
            <a:endParaRPr lang="en-US" dirty="0"/>
          </a:p>
          <a:p>
            <a:pPr marL="342900" indent="-342900">
              <a:buFont typeface="Arial" panose="020B0604020202020204" pitchFamily="34" charset="0"/>
              <a:buChar char="•"/>
            </a:pPr>
            <a:r>
              <a:rPr lang="en-US" dirty="0">
                <a:solidFill>
                  <a:schemeClr val="tx1"/>
                </a:solidFill>
              </a:rPr>
              <a:t>Provide a well reasoned overall strategy, methodology, and analyses, appropriate to accomplish the specific aims of the project. </a:t>
            </a:r>
          </a:p>
          <a:p>
            <a:pPr marL="342900" indent="-342900">
              <a:buFont typeface="Arial" panose="020B0604020202020204" pitchFamily="34" charset="0"/>
              <a:buChar char="•"/>
            </a:pPr>
            <a:r>
              <a:rPr lang="en-US" dirty="0">
                <a:solidFill>
                  <a:schemeClr val="tx1"/>
                </a:solidFill>
              </a:rPr>
              <a:t>Describe a robust and unbiased approach (scientific rigor), as appropriate for the work proposed, without exhaustive experimental detail</a:t>
            </a:r>
          </a:p>
          <a:p>
            <a:pPr marL="342900" indent="-342900">
              <a:buFont typeface="Arial" panose="020B0604020202020204" pitchFamily="34" charset="0"/>
              <a:buChar char="•"/>
            </a:pPr>
            <a:r>
              <a:rPr lang="en-US" dirty="0">
                <a:solidFill>
                  <a:schemeClr val="tx1"/>
                </a:solidFill>
              </a:rPr>
              <a:t>Discuss potential problems, alternative strategies, and benchmarks for success are presented.  </a:t>
            </a:r>
          </a:p>
          <a:p>
            <a:pPr marL="342900" indent="-342900">
              <a:buFont typeface="Arial" panose="020B0604020202020204" pitchFamily="34" charset="0"/>
              <a:buChar char="•"/>
            </a:pPr>
            <a:r>
              <a:rPr lang="en-US" dirty="0">
                <a:solidFill>
                  <a:schemeClr val="tx1"/>
                </a:solidFill>
              </a:rPr>
              <a:t>Address sex (and perhaps age) as a biological variable</a:t>
            </a:r>
          </a:p>
          <a:p>
            <a:pPr marL="342900" indent="-342900">
              <a:buFont typeface="Arial" panose="020B0604020202020204" pitchFamily="34" charset="0"/>
              <a:buChar char="•"/>
            </a:pPr>
            <a:r>
              <a:rPr lang="en-US" dirty="0">
                <a:solidFill>
                  <a:schemeClr val="tx1"/>
                </a:solidFill>
              </a:rPr>
              <a:t>Plans for protection of human subjects from research risks, and inclusion of minorities and members of both sexes/genders, inclusion of children, need to be justified in terms of the scientific goals and research strategy proposed. </a:t>
            </a:r>
          </a:p>
          <a:p>
            <a:endParaRPr lang="en-US" dirty="0"/>
          </a:p>
        </p:txBody>
      </p:sp>
    </p:spTree>
    <p:extLst>
      <p:ext uri="{BB962C8B-B14F-4D97-AF65-F5344CB8AC3E}">
        <p14:creationId xmlns:p14="http://schemas.microsoft.com/office/powerpoint/2010/main" val="23721399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82B8-20C2-6441-AFA6-2B55D0038D5B}"/>
              </a:ext>
            </a:extLst>
          </p:cNvPr>
          <p:cNvSpPr>
            <a:spLocks noGrp="1"/>
          </p:cNvSpPr>
          <p:nvPr>
            <p:ph type="title"/>
          </p:nvPr>
        </p:nvSpPr>
        <p:spPr>
          <a:xfrm>
            <a:off x="1295400" y="762000"/>
            <a:ext cx="8534400" cy="838200"/>
          </a:xfrm>
        </p:spPr>
        <p:txBody>
          <a:bodyPr/>
          <a:lstStyle/>
          <a:p>
            <a:r>
              <a:rPr lang="en-US" b="1" dirty="0">
                <a:solidFill>
                  <a:schemeClr val="tx1"/>
                </a:solidFill>
              </a:rPr>
              <a:t>An </a:t>
            </a:r>
            <a:r>
              <a:rPr lang="en-US" b="1" dirty="0" err="1">
                <a:solidFill>
                  <a:schemeClr val="tx1"/>
                </a:solidFill>
              </a:rPr>
              <a:t>exampe</a:t>
            </a:r>
            <a:r>
              <a:rPr lang="en-US" b="1" dirty="0">
                <a:solidFill>
                  <a:schemeClr val="tx1"/>
                </a:solidFill>
              </a:rPr>
              <a:t> approach section</a:t>
            </a:r>
          </a:p>
        </p:txBody>
      </p:sp>
      <p:sp>
        <p:nvSpPr>
          <p:cNvPr id="3" name="Text Placeholder 2">
            <a:extLst>
              <a:ext uri="{FF2B5EF4-FFF2-40B4-BE49-F238E27FC236}">
                <a16:creationId xmlns:a16="http://schemas.microsoft.com/office/drawing/2014/main" id="{C3787880-6BF1-7D49-B13E-54D57A1EC740}"/>
              </a:ext>
            </a:extLst>
          </p:cNvPr>
          <p:cNvSpPr>
            <a:spLocks noGrp="1"/>
          </p:cNvSpPr>
          <p:nvPr>
            <p:ph type="body" idx="1"/>
          </p:nvPr>
        </p:nvSpPr>
        <p:spPr>
          <a:xfrm>
            <a:off x="1078230" y="2109247"/>
            <a:ext cx="7901939" cy="6093976"/>
          </a:xfrm>
        </p:spPr>
        <p:txBody>
          <a:bodyPr/>
          <a:lstStyle/>
          <a:p>
            <a:r>
              <a:rPr lang="en-US" dirty="0"/>
              <a:t>D</a:t>
            </a:r>
            <a:r>
              <a:rPr lang="en-US" sz="1200" dirty="0"/>
              <a:t>. </a:t>
            </a:r>
            <a:r>
              <a:rPr lang="en-US" sz="1200" b="1" dirty="0"/>
              <a:t>Does glycolysis control the distribution of macromolecular Zn2+ in Mo/M and </a:t>
            </a:r>
            <a:r>
              <a:rPr lang="en-US" sz="1200" b="1" dirty="0" err="1"/>
              <a:t>Hc</a:t>
            </a:r>
            <a:r>
              <a:rPr lang="en-US" sz="1200" b="1" dirty="0"/>
              <a:t>?</a:t>
            </a:r>
          </a:p>
          <a:p>
            <a:endParaRPr lang="en-US" sz="1200" dirty="0"/>
          </a:p>
          <a:p>
            <a:r>
              <a:rPr lang="en-US" sz="1200" dirty="0"/>
              <a:t>1. </a:t>
            </a:r>
            <a:r>
              <a:rPr lang="en-US" sz="1200" b="1" dirty="0"/>
              <a:t>Hypothesis and Rationale</a:t>
            </a:r>
            <a:r>
              <a:rPr lang="en-US" sz="1200" dirty="0"/>
              <a:t>.  Our preliminary data indicate that 2-DG alters labile and macromolecular Zn2+. Therefore in this </a:t>
            </a:r>
            <a:r>
              <a:rPr lang="en-US" sz="1200" dirty="0" err="1"/>
              <a:t>subaim</a:t>
            </a:r>
            <a:r>
              <a:rPr lang="en-US" sz="1200" dirty="0"/>
              <a:t>, we will identify the Zn2+-binding proteins that are altered by inhibition of glycolysis. In addition we will explore if glycolysis is important in the spatial distribution of labile and proteomic Zn2+.</a:t>
            </a:r>
          </a:p>
          <a:p>
            <a:endParaRPr lang="en-US" sz="1200" dirty="0"/>
          </a:p>
          <a:p>
            <a:r>
              <a:rPr lang="en-US" sz="1200" dirty="0"/>
              <a:t>2. </a:t>
            </a:r>
            <a:r>
              <a:rPr lang="en-US" sz="1200" b="1" dirty="0"/>
              <a:t>Experimental Approach. </a:t>
            </a:r>
            <a:r>
              <a:rPr lang="en-US" sz="1200" dirty="0"/>
              <a:t>We will isolate altered fractions and subject them to mass spectroscopy-based proteomic analysis. The protein composition of the peaks from 2-DG-treated cells and controls will be determined. Proteomic </a:t>
            </a:r>
            <a:r>
              <a:rPr lang="en-US" sz="1200" dirty="0" err="1"/>
              <a:t>an¬al¬ysis</a:t>
            </a:r>
            <a:r>
              <a:rPr lang="en-US" sz="1200" dirty="0"/>
              <a:t> will be performed as reported (5,6) using </a:t>
            </a:r>
            <a:r>
              <a:rPr lang="en-US" sz="1200" dirty="0" err="1"/>
              <a:t>nanoHPLC</a:t>
            </a:r>
            <a:r>
              <a:rPr lang="en-US" sz="1200" dirty="0"/>
              <a:t>-ESI-MS/MS. Peptides will be identified by Spectrum Mill and MASCOT (76), and functional enrichment analysis will be conducted using DAVID (77) and </a:t>
            </a:r>
            <a:r>
              <a:rPr lang="en-US" sz="1200" dirty="0" err="1"/>
              <a:t>ToppGene</a:t>
            </a:r>
            <a:r>
              <a:rPr lang="en-US" sz="1200" dirty="0"/>
              <a:t> (78) focusing on gene ontology and biological pathways. This information is critical for identifying the nature of the changes in the Zn2+ proteome associated with GM-CSF-potentiated glycolysis. We will capitalize on these data and ask if a change detected in the proteome alters the biological response to GM-CSF. For example if a more abundant protein is detected in the control cells, we will silence its gene and test the response to GM-CSF. Alternatively, if there is a protein that is overexpressed in the 2-DG-treated cells we will inhibit its cognate gene and test if that alters the effect of 2-DG on GM-CSF-activated infected Mo/M</a:t>
            </a:r>
          </a:p>
          <a:p>
            <a:endParaRPr lang="en-US" sz="1200" dirty="0"/>
          </a:p>
          <a:p>
            <a:r>
              <a:rPr lang="en-US" sz="1200" dirty="0"/>
              <a:t>We will use Zn2+ sensing probes in conjunction with confocal microscopy and imaging flow cytometry to evaluate the spatial arrangement of this metal when glycolysis is inhibited. </a:t>
            </a:r>
            <a:r>
              <a:rPr lang="en-US" sz="1200" dirty="0" err="1"/>
              <a:t>Zinpyr</a:t>
            </a:r>
            <a:r>
              <a:rPr lang="en-US" sz="1200" dirty="0"/>
              <a:t> 1 and Fluozin-3, which largely detect labile and proteomic Zn2+, respectively, will be used (79) in combination with PKH26-labeled </a:t>
            </a:r>
            <a:r>
              <a:rPr lang="en-US" sz="1200" dirty="0" err="1"/>
              <a:t>Hc</a:t>
            </a:r>
            <a:r>
              <a:rPr lang="en-US" sz="1200" dirty="0"/>
              <a:t> and Lysotracker. In this way, we can determine the effect of glycolysis on the spatial orientation of Zn2+ and the proximity or distance between labile Zn2+ and </a:t>
            </a:r>
            <a:r>
              <a:rPr lang="en-US" sz="1200" dirty="0" err="1"/>
              <a:t>Hc</a:t>
            </a:r>
            <a:r>
              <a:rPr lang="en-US" sz="1200" dirty="0"/>
              <a:t>-laden phagosomes.  </a:t>
            </a:r>
          </a:p>
          <a:p>
            <a:endParaRPr lang="en-US" sz="1200" dirty="0"/>
          </a:p>
          <a:p>
            <a:r>
              <a:rPr lang="en-US" sz="1200" dirty="0"/>
              <a:t>3. </a:t>
            </a:r>
            <a:r>
              <a:rPr lang="en-US" sz="1200" b="1" dirty="0"/>
              <a:t>Expected Outcomes, Pitfalls, and Alternatives</a:t>
            </a:r>
            <a:r>
              <a:rPr lang="en-US" sz="1200" dirty="0"/>
              <a:t>. We expect GM-CSF-triggered metabolism modifies the Zn2+ </a:t>
            </a:r>
            <a:r>
              <a:rPr lang="en-US" sz="1200" dirty="0" err="1"/>
              <a:t>pro¬teome</a:t>
            </a:r>
            <a:r>
              <a:rPr lang="en-US" sz="1200" dirty="0"/>
              <a:t> of Mo/M. We expect changes in the number and/or quantity of identifiable Zn2+-binding proteins. We anticipate a change in Zn2+ spatial distribution. In the presence of MTs1&amp;2, labile Zn2+ is congregated in the Golgi (5). We posit that inhibition of glycolysis will produce a more diffuse and intense pattern of staining indicating that Zn2+ is no longer spatially sequestered and </a:t>
            </a:r>
            <a:r>
              <a:rPr lang="en-US" sz="1200" dirty="0" err="1"/>
              <a:t>Hc</a:t>
            </a:r>
            <a:r>
              <a:rPr lang="en-US" sz="1200" dirty="0"/>
              <a:t> gains access to this metal.  </a:t>
            </a:r>
          </a:p>
          <a:p>
            <a:endParaRPr lang="en-US" sz="1200" dirty="0"/>
          </a:p>
          <a:p>
            <a:endParaRPr lang="en-US" dirty="0"/>
          </a:p>
        </p:txBody>
      </p:sp>
    </p:spTree>
    <p:extLst>
      <p:ext uri="{BB962C8B-B14F-4D97-AF65-F5344CB8AC3E}">
        <p14:creationId xmlns:p14="http://schemas.microsoft.com/office/powerpoint/2010/main" val="2475604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7DE3-9982-7742-9D80-DFA0DAE01FE1}"/>
              </a:ext>
            </a:extLst>
          </p:cNvPr>
          <p:cNvSpPr>
            <a:spLocks noGrp="1"/>
          </p:cNvSpPr>
          <p:nvPr>
            <p:ph type="title"/>
          </p:nvPr>
        </p:nvSpPr>
        <p:spPr/>
        <p:txBody>
          <a:bodyPr/>
          <a:lstStyle/>
          <a:p>
            <a:r>
              <a:rPr lang="en-US" b="1" dirty="0">
                <a:latin typeface="+mn-lt"/>
                <a:cs typeface="Arial" panose="020B0604020202020204" pitchFamily="34" charset="0"/>
              </a:rPr>
              <a:t>NIH </a:t>
            </a:r>
            <a:r>
              <a:rPr lang="en-US" b="1" dirty="0" err="1">
                <a:latin typeface="+mn-lt"/>
                <a:cs typeface="Arial" panose="020B0604020202020204" pitchFamily="34" charset="0"/>
              </a:rPr>
              <a:t>Biosketch</a:t>
            </a:r>
            <a:endParaRPr lang="en-US" b="1" dirty="0">
              <a:latin typeface="+mn-lt"/>
              <a:cs typeface="Arial" panose="020B0604020202020204" pitchFamily="34" charset="0"/>
            </a:endParaRPr>
          </a:p>
        </p:txBody>
      </p:sp>
      <p:sp>
        <p:nvSpPr>
          <p:cNvPr id="3" name="Content Placeholder 2">
            <a:extLst>
              <a:ext uri="{FF2B5EF4-FFF2-40B4-BE49-F238E27FC236}">
                <a16:creationId xmlns:a16="http://schemas.microsoft.com/office/drawing/2014/main" id="{D885E8E7-C482-2643-9D99-0564AA6952F7}"/>
              </a:ext>
            </a:extLst>
          </p:cNvPr>
          <p:cNvSpPr>
            <a:spLocks noGrp="1"/>
          </p:cNvSpPr>
          <p:nvPr>
            <p:ph idx="1"/>
          </p:nvPr>
        </p:nvSpPr>
        <p:spPr>
          <a:xfrm>
            <a:off x="691515" y="1600200"/>
            <a:ext cx="8675370" cy="6019800"/>
          </a:xfrm>
        </p:spPr>
        <p:txBody>
          <a:bodyPr>
            <a:normAutofit lnSpcReduction="10000"/>
          </a:bodyPr>
          <a:lstStyle/>
          <a:p>
            <a:r>
              <a:rPr lang="en-US" sz="2000" b="1" dirty="0"/>
              <a:t>Personal Statement </a:t>
            </a:r>
            <a:r>
              <a:rPr lang="en-US" sz="2000" dirty="0"/>
              <a:t>- why their experience and qualifications make them particularly well-suited for their roles in THIS project</a:t>
            </a:r>
          </a:p>
          <a:p>
            <a:pPr lvl="1"/>
            <a:r>
              <a:rPr lang="en-US" sz="1800" dirty="0"/>
              <a:t>Be factual but humble</a:t>
            </a:r>
          </a:p>
          <a:p>
            <a:pPr lvl="1"/>
            <a:r>
              <a:rPr lang="en-US" sz="1800" dirty="0"/>
              <a:t>Avoid the word expert if this is a training grant or early career award</a:t>
            </a:r>
          </a:p>
          <a:p>
            <a:pPr lvl="1"/>
            <a:r>
              <a:rPr lang="en-US" sz="1800" dirty="0"/>
              <a:t>I like to list my four most impactful publications</a:t>
            </a:r>
          </a:p>
          <a:p>
            <a:pPr lvl="1"/>
            <a:r>
              <a:rPr lang="en-US" sz="1800" dirty="0"/>
              <a:t>Don’t </a:t>
            </a:r>
          </a:p>
          <a:p>
            <a:r>
              <a:rPr lang="en-US" sz="2000" b="1" dirty="0"/>
              <a:t>Positions and honors</a:t>
            </a:r>
          </a:p>
          <a:p>
            <a:r>
              <a:rPr lang="en-US" sz="2000" b="1" dirty="0"/>
              <a:t>Contributions to science</a:t>
            </a:r>
            <a:r>
              <a:rPr lang="en-US" sz="2000" dirty="0"/>
              <a:t>-No more than 5 with no more than 4 citations per contribution</a:t>
            </a:r>
          </a:p>
          <a:p>
            <a:pPr lvl="1"/>
            <a:r>
              <a:rPr lang="en-US" sz="1800" dirty="0"/>
              <a:t>Try not to use the same citation multiple times, other than with personal statement</a:t>
            </a:r>
          </a:p>
          <a:p>
            <a:pPr lvl="1"/>
            <a:r>
              <a:rPr lang="en-US" sz="1800" dirty="0"/>
              <a:t>Including a URL for publication list is optional and, if provided, must be to a government website (.gov) like My Bibliography, </a:t>
            </a:r>
          </a:p>
          <a:p>
            <a:pPr lvl="2"/>
            <a:r>
              <a:rPr lang="en-US" sz="1360" dirty="0"/>
              <a:t>Other links may violate page limits</a:t>
            </a:r>
          </a:p>
          <a:p>
            <a:pPr lvl="1"/>
            <a:r>
              <a:rPr lang="en-US" sz="1800" dirty="0"/>
              <a:t>Publications, conference proceedings, abstracts, posters or other presentations can be cited in both the personnel statement and the contributions to science sections</a:t>
            </a:r>
          </a:p>
          <a:p>
            <a:pPr lvl="2"/>
            <a:r>
              <a:rPr lang="en-US" sz="1360" dirty="0"/>
              <a:t>Preprints can be cited</a:t>
            </a:r>
          </a:p>
          <a:p>
            <a:pPr lvl="2"/>
            <a:r>
              <a:rPr lang="en-US" sz="1360" dirty="0"/>
              <a:t>Manuscripts not yet been accepted for publication can be mentioned in the narrative sections, but, they cannot be used as one of the citations.</a:t>
            </a:r>
          </a:p>
          <a:p>
            <a:r>
              <a:rPr lang="en-US" sz="2240" b="1" dirty="0"/>
              <a:t>Ongoing support  </a:t>
            </a:r>
          </a:p>
        </p:txBody>
      </p:sp>
    </p:spTree>
    <p:extLst>
      <p:ext uri="{BB962C8B-B14F-4D97-AF65-F5344CB8AC3E}">
        <p14:creationId xmlns:p14="http://schemas.microsoft.com/office/powerpoint/2010/main" val="1969097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8659-87A0-154A-9169-67DA1E4A81D4}"/>
              </a:ext>
            </a:extLst>
          </p:cNvPr>
          <p:cNvSpPr>
            <a:spLocks noGrp="1"/>
          </p:cNvSpPr>
          <p:nvPr>
            <p:ph type="title"/>
          </p:nvPr>
        </p:nvSpPr>
        <p:spPr/>
        <p:txBody>
          <a:bodyPr/>
          <a:lstStyle/>
          <a:p>
            <a:pPr algn="ctr"/>
            <a:r>
              <a:rPr lang="en-US" dirty="0">
                <a:latin typeface="+mn-lt"/>
              </a:rPr>
              <a:t>FXM NIH </a:t>
            </a:r>
            <a:r>
              <a:rPr lang="en-US" dirty="0" err="1">
                <a:latin typeface="+mn-lt"/>
              </a:rPr>
              <a:t>Biosketch</a:t>
            </a:r>
            <a:endParaRPr lang="en-US" dirty="0">
              <a:latin typeface="+mn-lt"/>
            </a:endParaRPr>
          </a:p>
        </p:txBody>
      </p:sp>
      <p:pic>
        <p:nvPicPr>
          <p:cNvPr id="4" name="Picture 3">
            <a:extLst>
              <a:ext uri="{FF2B5EF4-FFF2-40B4-BE49-F238E27FC236}">
                <a16:creationId xmlns:a16="http://schemas.microsoft.com/office/drawing/2014/main" id="{37566275-A687-A54A-BF1F-E7B40469D103}"/>
              </a:ext>
            </a:extLst>
          </p:cNvPr>
          <p:cNvPicPr>
            <a:picLocks noChangeAspect="1"/>
          </p:cNvPicPr>
          <p:nvPr/>
        </p:nvPicPr>
        <p:blipFill>
          <a:blip r:embed="rId2"/>
          <a:stretch>
            <a:fillRect/>
          </a:stretch>
        </p:blipFill>
        <p:spPr>
          <a:xfrm>
            <a:off x="228600" y="1878015"/>
            <a:ext cx="4615249" cy="5529508"/>
          </a:xfrm>
          <a:prstGeom prst="rect">
            <a:avLst/>
          </a:prstGeom>
        </p:spPr>
      </p:pic>
      <p:pic>
        <p:nvPicPr>
          <p:cNvPr id="5" name="Picture 4">
            <a:extLst>
              <a:ext uri="{FF2B5EF4-FFF2-40B4-BE49-F238E27FC236}">
                <a16:creationId xmlns:a16="http://schemas.microsoft.com/office/drawing/2014/main" id="{3FAA9E46-D1F8-F840-AA74-A294EDA8481E}"/>
              </a:ext>
            </a:extLst>
          </p:cNvPr>
          <p:cNvPicPr>
            <a:picLocks noChangeAspect="1"/>
          </p:cNvPicPr>
          <p:nvPr/>
        </p:nvPicPr>
        <p:blipFill>
          <a:blip r:embed="rId3"/>
          <a:stretch>
            <a:fillRect/>
          </a:stretch>
        </p:blipFill>
        <p:spPr>
          <a:xfrm>
            <a:off x="4848611" y="1863327"/>
            <a:ext cx="4736607" cy="5596985"/>
          </a:xfrm>
          <a:prstGeom prst="rect">
            <a:avLst/>
          </a:prstGeom>
        </p:spPr>
      </p:pic>
    </p:spTree>
    <p:extLst>
      <p:ext uri="{BB962C8B-B14F-4D97-AF65-F5344CB8AC3E}">
        <p14:creationId xmlns:p14="http://schemas.microsoft.com/office/powerpoint/2010/main" val="2846381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228600"/>
            <a:ext cx="6844823" cy="1410643"/>
          </a:xfrm>
          <a:prstGeom prst="rect">
            <a:avLst/>
          </a:prstGeom>
        </p:spPr>
        <p:txBody>
          <a:bodyPr vert="horz" wrap="square" lIns="0" tIns="0" rIns="0" bIns="0" rtlCol="0">
            <a:spAutoFit/>
          </a:bodyPr>
          <a:lstStyle/>
          <a:p>
            <a:pPr marL="821055" algn="ctr">
              <a:lnSpc>
                <a:spcPts val="5460"/>
              </a:lnSpc>
            </a:pPr>
            <a:r>
              <a:rPr lang="en-US" b="1" spc="-5" dirty="0">
                <a:solidFill>
                  <a:schemeClr val="tx1"/>
                </a:solidFill>
              </a:rPr>
              <a:t>The Budget</a:t>
            </a:r>
            <a:br>
              <a:rPr lang="en-US" b="1" spc="-5" dirty="0">
                <a:solidFill>
                  <a:schemeClr val="tx1"/>
                </a:solidFill>
              </a:rPr>
            </a:br>
            <a:r>
              <a:rPr lang="en-US" b="1" spc="-5" dirty="0">
                <a:solidFill>
                  <a:schemeClr val="tx1"/>
                </a:solidFill>
              </a:rPr>
              <a:t>Modular vs. Detailed</a:t>
            </a:r>
            <a:endParaRPr b="1" spc="-30" dirty="0">
              <a:solidFill>
                <a:schemeClr val="tx1"/>
              </a:solidFill>
            </a:endParaRPr>
          </a:p>
        </p:txBody>
      </p:sp>
      <p:pic>
        <p:nvPicPr>
          <p:cNvPr id="5" name="Picture 4">
            <a:extLst>
              <a:ext uri="{FF2B5EF4-FFF2-40B4-BE49-F238E27FC236}">
                <a16:creationId xmlns:a16="http://schemas.microsoft.com/office/drawing/2014/main" id="{C0C0DE1B-9800-5B47-B95A-1767705A7ABC}"/>
              </a:ext>
            </a:extLst>
          </p:cNvPr>
          <p:cNvPicPr>
            <a:picLocks noChangeAspect="1"/>
          </p:cNvPicPr>
          <p:nvPr/>
        </p:nvPicPr>
        <p:blipFill>
          <a:blip r:embed="rId3"/>
          <a:stretch>
            <a:fillRect/>
          </a:stretch>
        </p:blipFill>
        <p:spPr>
          <a:xfrm>
            <a:off x="1447800" y="2057400"/>
            <a:ext cx="6921500" cy="530992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3">
            <a:extLst>
              <a:ext uri="{FF2B5EF4-FFF2-40B4-BE49-F238E27FC236}">
                <a16:creationId xmlns:a16="http://schemas.microsoft.com/office/drawing/2014/main" id="{58F29A51-5AED-FA45-A388-7DCE0872D3A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6ECD4A9A-5DA4-104B-9D97-BF5A773CEA27}" type="slidenum">
              <a:rPr lang="en-US" altLang="en-US" sz="1320" u="none"/>
              <a:pPr eaLnBrk="1" hangingPunct="1"/>
              <a:t>59</a:t>
            </a:fld>
            <a:endParaRPr lang="en-US" altLang="en-US" sz="1320" u="none"/>
          </a:p>
        </p:txBody>
      </p:sp>
      <p:sp>
        <p:nvSpPr>
          <p:cNvPr id="38914" name="Title 1">
            <a:extLst>
              <a:ext uri="{FF2B5EF4-FFF2-40B4-BE49-F238E27FC236}">
                <a16:creationId xmlns:a16="http://schemas.microsoft.com/office/drawing/2014/main" id="{39A5B494-6EE3-9B45-A946-AFC32E103FEC}"/>
              </a:ext>
            </a:extLst>
          </p:cNvPr>
          <p:cNvSpPr>
            <a:spLocks noGrp="1"/>
          </p:cNvSpPr>
          <p:nvPr>
            <p:ph type="title"/>
          </p:nvPr>
        </p:nvSpPr>
        <p:spPr/>
        <p:txBody>
          <a:bodyPr/>
          <a:lstStyle/>
          <a:p>
            <a:r>
              <a:rPr lang="en-US" altLang="en-US" b="1" dirty="0">
                <a:ea typeface="ＭＳ Ｐゴシック" panose="020B0600070205080204" pitchFamily="34" charset="-128"/>
              </a:rPr>
              <a:t>How are applications scored?</a:t>
            </a:r>
          </a:p>
        </p:txBody>
      </p:sp>
      <p:sp>
        <p:nvSpPr>
          <p:cNvPr id="38915" name="Content Placeholder 2">
            <a:extLst>
              <a:ext uri="{FF2B5EF4-FFF2-40B4-BE49-F238E27FC236}">
                <a16:creationId xmlns:a16="http://schemas.microsoft.com/office/drawing/2014/main" id="{E06F78EE-9945-E54C-B33A-C29079351BA2}"/>
              </a:ext>
            </a:extLst>
          </p:cNvPr>
          <p:cNvSpPr>
            <a:spLocks noGrp="1"/>
          </p:cNvSpPr>
          <p:nvPr>
            <p:ph idx="1"/>
          </p:nvPr>
        </p:nvSpPr>
        <p:spPr>
          <a:xfrm>
            <a:off x="502920" y="1940878"/>
            <a:ext cx="9052560" cy="5329555"/>
          </a:xfrm>
        </p:spPr>
        <p:txBody>
          <a:bodyPr/>
          <a:lstStyle/>
          <a:p>
            <a:r>
              <a:rPr lang="en-US" altLang="en-US" sz="2640" dirty="0">
                <a:ea typeface="ＭＳ Ｐゴシック" panose="020B0600070205080204" pitchFamily="34" charset="-128"/>
              </a:rPr>
              <a:t>3 reviewers assigned to review in detail; others often only read abstract and aims page</a:t>
            </a:r>
          </a:p>
          <a:p>
            <a:r>
              <a:rPr lang="en-US" altLang="en-US" sz="2640" dirty="0">
                <a:ea typeface="ＭＳ Ｐゴシック" panose="020B0600070205080204" pitchFamily="34" charset="-128"/>
              </a:rPr>
              <a:t>Each assigned reviewer is required to score each of the 5 core review criteria</a:t>
            </a:r>
          </a:p>
          <a:p>
            <a:pPr>
              <a:spcBef>
                <a:spcPts val="1320"/>
              </a:spcBef>
            </a:pPr>
            <a:r>
              <a:rPr lang="en-US" altLang="en-US" sz="2640" dirty="0">
                <a:ea typeface="ＭＳ Ｐゴシック" panose="020B0600070205080204" pitchFamily="34" charset="-128"/>
              </a:rPr>
              <a:t>Each assigned reviewer gives a preliminary overall impact score (not an average or addition)</a:t>
            </a:r>
          </a:p>
          <a:p>
            <a:pPr lvl="1"/>
            <a:r>
              <a:rPr lang="en-US" altLang="en-US" sz="2640" dirty="0">
                <a:ea typeface="ＭＳ Ｐゴシック" panose="020B0600070205080204" pitchFamily="34" charset="-128"/>
              </a:rPr>
              <a:t>Performed prior to the meeting</a:t>
            </a:r>
          </a:p>
          <a:p>
            <a:pPr lvl="1"/>
            <a:r>
              <a:rPr lang="en-US" altLang="en-US" sz="2640" dirty="0">
                <a:ea typeface="ＭＳ Ｐゴシック" panose="020B0600070205080204" pitchFamily="34" charset="-128"/>
              </a:rPr>
              <a:t>Applications are ranked by the overall impact score – only the upper half are discussed</a:t>
            </a:r>
          </a:p>
          <a:p>
            <a:pPr>
              <a:spcBef>
                <a:spcPts val="1320"/>
              </a:spcBef>
            </a:pPr>
            <a:r>
              <a:rPr lang="en-US" altLang="en-US" sz="2640" dirty="0">
                <a:ea typeface="ＭＳ Ｐゴシック" panose="020B0600070205080204" pitchFamily="34" charset="-128"/>
              </a:rPr>
              <a:t>Discussed applications are then assigned a final impact score by each member of the panel and averaged</a:t>
            </a:r>
          </a:p>
        </p:txBody>
      </p:sp>
    </p:spTree>
    <p:extLst>
      <p:ext uri="{BB962C8B-B14F-4D97-AF65-F5344CB8AC3E}">
        <p14:creationId xmlns:p14="http://schemas.microsoft.com/office/powerpoint/2010/main" val="4039328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02D3-D2B3-6045-B128-9DD735E188F2}"/>
              </a:ext>
            </a:extLst>
          </p:cNvPr>
          <p:cNvSpPr>
            <a:spLocks noGrp="1"/>
          </p:cNvSpPr>
          <p:nvPr>
            <p:ph type="title"/>
          </p:nvPr>
        </p:nvSpPr>
        <p:spPr/>
        <p:txBody>
          <a:bodyPr/>
          <a:lstStyle/>
          <a:p>
            <a:r>
              <a:rPr lang="en-US" dirty="0">
                <a:latin typeface="+mn-lt"/>
              </a:rPr>
              <a:t>Experience that qualifies me to give this talk</a:t>
            </a:r>
          </a:p>
        </p:txBody>
      </p:sp>
      <p:sp>
        <p:nvSpPr>
          <p:cNvPr id="3" name="Content Placeholder 2">
            <a:extLst>
              <a:ext uri="{FF2B5EF4-FFF2-40B4-BE49-F238E27FC236}">
                <a16:creationId xmlns:a16="http://schemas.microsoft.com/office/drawing/2014/main" id="{A64D3440-8355-6444-A601-17BD34CCFFC1}"/>
              </a:ext>
            </a:extLst>
          </p:cNvPr>
          <p:cNvSpPr>
            <a:spLocks noGrp="1"/>
          </p:cNvSpPr>
          <p:nvPr>
            <p:ph idx="1"/>
          </p:nvPr>
        </p:nvSpPr>
        <p:spPr/>
        <p:txBody>
          <a:bodyPr/>
          <a:lstStyle/>
          <a:p>
            <a:r>
              <a:rPr lang="en-US" dirty="0"/>
              <a:t>30 years of research funding and grant writing</a:t>
            </a:r>
          </a:p>
          <a:p>
            <a:r>
              <a:rPr lang="en-US" dirty="0"/>
              <a:t>Prior service on NIH, ATS, ALA, DOD, VA, LAM, CCTST, Foundation study sections</a:t>
            </a:r>
          </a:p>
          <a:p>
            <a:r>
              <a:rPr lang="en-US" dirty="0"/>
              <a:t>Current service on NHLBI study section</a:t>
            </a:r>
          </a:p>
          <a:p>
            <a:r>
              <a:rPr lang="en-US" dirty="0"/>
              <a:t>I have made every mistake there is to make</a:t>
            </a:r>
          </a:p>
          <a:p>
            <a:pPr marL="0" indent="0">
              <a:buNone/>
            </a:pPr>
            <a:endParaRPr lang="en-US" dirty="0"/>
          </a:p>
          <a:p>
            <a:endParaRPr lang="en-US" dirty="0"/>
          </a:p>
        </p:txBody>
      </p:sp>
    </p:spTree>
    <p:extLst>
      <p:ext uri="{BB962C8B-B14F-4D97-AF65-F5344CB8AC3E}">
        <p14:creationId xmlns:p14="http://schemas.microsoft.com/office/powerpoint/2010/main" val="30814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3">
            <a:extLst>
              <a:ext uri="{FF2B5EF4-FFF2-40B4-BE49-F238E27FC236}">
                <a16:creationId xmlns:a16="http://schemas.microsoft.com/office/drawing/2014/main" id="{F3BC4875-862D-3249-B236-6F71BFE8305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63396669-B0EC-C545-A2E7-3B5EEAEEF8EF}" type="slidenum">
              <a:rPr lang="en-US" altLang="en-US" sz="1320" u="none"/>
              <a:pPr eaLnBrk="1" hangingPunct="1"/>
              <a:t>60</a:t>
            </a:fld>
            <a:endParaRPr lang="en-US" altLang="en-US" sz="1320" u="none"/>
          </a:p>
        </p:txBody>
      </p:sp>
      <p:sp>
        <p:nvSpPr>
          <p:cNvPr id="43010" name="Title 1">
            <a:extLst>
              <a:ext uri="{FF2B5EF4-FFF2-40B4-BE49-F238E27FC236}">
                <a16:creationId xmlns:a16="http://schemas.microsoft.com/office/drawing/2014/main" id="{935E1CE3-E50D-EB42-B8AB-0CB492835183}"/>
              </a:ext>
            </a:extLst>
          </p:cNvPr>
          <p:cNvSpPr>
            <a:spLocks noGrp="1"/>
          </p:cNvSpPr>
          <p:nvPr>
            <p:ph type="title"/>
          </p:nvPr>
        </p:nvSpPr>
        <p:spPr/>
        <p:txBody>
          <a:bodyPr/>
          <a:lstStyle/>
          <a:p>
            <a:r>
              <a:rPr lang="en-US" altLang="en-US" b="1" dirty="0">
                <a:ea typeface="ＭＳ Ｐゴシック" panose="020B0600070205080204" pitchFamily="34" charset="-128"/>
              </a:rPr>
              <a:t>What do the 1-9 scores mean?</a:t>
            </a:r>
          </a:p>
        </p:txBody>
      </p:sp>
      <p:graphicFrame>
        <p:nvGraphicFramePr>
          <p:cNvPr id="4" name="Content Placeholder 3">
            <a:extLst>
              <a:ext uri="{FF2B5EF4-FFF2-40B4-BE49-F238E27FC236}">
                <a16:creationId xmlns:a16="http://schemas.microsoft.com/office/drawing/2014/main" id="{D046AB52-5CA9-E14E-9DFC-D3129628BE16}"/>
              </a:ext>
            </a:extLst>
          </p:cNvPr>
          <p:cNvGraphicFramePr>
            <a:graphicFrameLocks noGrp="1"/>
          </p:cNvGraphicFramePr>
          <p:nvPr>
            <p:ph idx="1"/>
          </p:nvPr>
        </p:nvGraphicFramePr>
        <p:xfrm>
          <a:off x="433071" y="1790700"/>
          <a:ext cx="9183529" cy="5590665"/>
        </p:xfrm>
        <a:graphic>
          <a:graphicData uri="http://schemas.openxmlformats.org/drawingml/2006/table">
            <a:tbl>
              <a:tblPr/>
              <a:tblGrid>
                <a:gridCol w="1108869">
                  <a:extLst>
                    <a:ext uri="{9D8B030D-6E8A-4147-A177-3AD203B41FA5}">
                      <a16:colId xmlns:a16="http://schemas.microsoft.com/office/drawing/2014/main" val="20000"/>
                    </a:ext>
                  </a:extLst>
                </a:gridCol>
                <a:gridCol w="909796">
                  <a:extLst>
                    <a:ext uri="{9D8B030D-6E8A-4147-A177-3AD203B41FA5}">
                      <a16:colId xmlns:a16="http://schemas.microsoft.com/office/drawing/2014/main" val="20001"/>
                    </a:ext>
                  </a:extLst>
                </a:gridCol>
                <a:gridCol w="1597819">
                  <a:extLst>
                    <a:ext uri="{9D8B030D-6E8A-4147-A177-3AD203B41FA5}">
                      <a16:colId xmlns:a16="http://schemas.microsoft.com/office/drawing/2014/main" val="20002"/>
                    </a:ext>
                  </a:extLst>
                </a:gridCol>
                <a:gridCol w="5567045">
                  <a:extLst>
                    <a:ext uri="{9D8B030D-6E8A-4147-A177-3AD203B41FA5}">
                      <a16:colId xmlns:a16="http://schemas.microsoft.com/office/drawing/2014/main" val="20003"/>
                    </a:ext>
                  </a:extLst>
                </a:gridCol>
              </a:tblGrid>
              <a:tr h="408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ＭＳ Ｐゴシック" charset="0"/>
                        </a:rPr>
                        <a:t>Impact</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ＭＳ Ｐゴシック" charset="0"/>
                        </a:rPr>
                        <a:t>Score</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ＭＳ Ｐゴシック" charset="0"/>
                        </a:rPr>
                        <a:t>Descriptor</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ＭＳ Ｐゴシック" charset="0"/>
                        </a:rPr>
                        <a:t>Additional Guidance</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041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High</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1</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Exceptional</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Exceptionally strong with essentially no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extLst>
                  <a:ext uri="{0D108BD9-81ED-4DB2-BD59-A6C34878D82A}">
                    <a16:rowId xmlns:a16="http://schemas.microsoft.com/office/drawing/2014/main" val="10001"/>
                  </a:ext>
                </a:extLst>
              </a:tr>
              <a:tr h="40690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2</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Outstanding</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Extremely strong with negligible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extLst>
                  <a:ext uri="{0D108BD9-81ED-4DB2-BD59-A6C34878D82A}">
                    <a16:rowId xmlns:a16="http://schemas.microsoft.com/office/drawing/2014/main" val="10002"/>
                  </a:ext>
                </a:extLst>
              </a:tr>
              <a:tr h="408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3</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Excellent</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Very strong with only some minor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extLst>
                  <a:ext uri="{0D108BD9-81ED-4DB2-BD59-A6C34878D82A}">
                    <a16:rowId xmlns:a16="http://schemas.microsoft.com/office/drawing/2014/main" val="10003"/>
                  </a:ext>
                </a:extLst>
              </a:tr>
              <a:tr h="40690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Medium</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4</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Very Good</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Strong but with numerous minor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extLst>
                  <a:ext uri="{0D108BD9-81ED-4DB2-BD59-A6C34878D82A}">
                    <a16:rowId xmlns:a16="http://schemas.microsoft.com/office/drawing/2014/main" val="10004"/>
                  </a:ext>
                </a:extLst>
              </a:tr>
              <a:tr h="408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5</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Good</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Strong but with at least one moderate weakness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extLst>
                  <a:ext uri="{0D108BD9-81ED-4DB2-BD59-A6C34878D82A}">
                    <a16:rowId xmlns:a16="http://schemas.microsoft.com/office/drawing/2014/main" val="10005"/>
                  </a:ext>
                </a:extLst>
              </a:tr>
              <a:tr h="70412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6</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Satisfactory</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Some strengths but also some moderate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extLst>
                  <a:ext uri="{0D108BD9-81ED-4DB2-BD59-A6C34878D82A}">
                    <a16:rowId xmlns:a16="http://schemas.microsoft.com/office/drawing/2014/main" val="10006"/>
                  </a:ext>
                </a:extLst>
              </a:tr>
              <a:tr h="7041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Low</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7</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Fair</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Some strengths but with at least one major weakness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extLst>
                  <a:ext uri="{0D108BD9-81ED-4DB2-BD59-A6C34878D82A}">
                    <a16:rowId xmlns:a16="http://schemas.microsoft.com/office/drawing/2014/main" val="10007"/>
                  </a:ext>
                </a:extLst>
              </a:tr>
              <a:tr h="40865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8</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Marginal</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A few strengths and a few major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EFFF"/>
                    </a:solidFill>
                  </a:tcPr>
                </a:tc>
                <a:extLst>
                  <a:ext uri="{0D108BD9-81ED-4DB2-BD59-A6C34878D82A}">
                    <a16:rowId xmlns:a16="http://schemas.microsoft.com/office/drawing/2014/main" val="10008"/>
                  </a:ext>
                </a:extLst>
              </a:tr>
              <a:tr h="70412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ＭＳ Ｐゴシック" charset="0"/>
                      </a:endParaRP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9</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Poor</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charset="0"/>
                          <a:ea typeface="ＭＳ Ｐゴシック" charset="0"/>
                          <a:cs typeface="ＭＳ Ｐゴシック" charset="0"/>
                        </a:rPr>
                        <a:t>Very few strengths and numerous major weaknesses</a:t>
                      </a:r>
                    </a:p>
                  </a:txBody>
                  <a:tcPr marL="100585" marR="100585" marT="50289" marB="5028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60174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C787E278-2BB6-884F-8CDE-45A5DFA3FD59}"/>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200F5BB9-BB80-8644-90C9-C5EFC1B3B5AD}" type="slidenum">
              <a:rPr lang="en-US" altLang="en-US" sz="1320" u="none"/>
              <a:pPr eaLnBrk="1" hangingPunct="1"/>
              <a:t>61</a:t>
            </a:fld>
            <a:endParaRPr lang="en-US" altLang="en-US" sz="1320" u="none"/>
          </a:p>
        </p:txBody>
      </p:sp>
      <p:sp>
        <p:nvSpPr>
          <p:cNvPr id="37890" name="Rectangle 2">
            <a:extLst>
              <a:ext uri="{FF2B5EF4-FFF2-40B4-BE49-F238E27FC236}">
                <a16:creationId xmlns:a16="http://schemas.microsoft.com/office/drawing/2014/main" id="{4F7D86AA-52E7-104B-BB99-209B67B97414}"/>
              </a:ext>
            </a:extLst>
          </p:cNvPr>
          <p:cNvSpPr>
            <a:spLocks noGrp="1" noChangeArrowheads="1"/>
          </p:cNvSpPr>
          <p:nvPr>
            <p:ph type="title"/>
          </p:nvPr>
        </p:nvSpPr>
        <p:spPr/>
        <p:txBody>
          <a:bodyPr/>
          <a:lstStyle/>
          <a:p>
            <a:r>
              <a:rPr lang="en-US" altLang="en-US" b="1" dirty="0">
                <a:ea typeface="ＭＳ Ｐゴシック" panose="020B0600070205080204" pitchFamily="34" charset="-128"/>
              </a:rPr>
              <a:t>5 Core Review Criteria</a:t>
            </a:r>
          </a:p>
        </p:txBody>
      </p:sp>
      <p:sp>
        <p:nvSpPr>
          <p:cNvPr id="37891" name="Rectangle 3">
            <a:extLst>
              <a:ext uri="{FF2B5EF4-FFF2-40B4-BE49-F238E27FC236}">
                <a16:creationId xmlns:a16="http://schemas.microsoft.com/office/drawing/2014/main" id="{120D4D31-145F-3041-9377-0A9487E65D80}"/>
              </a:ext>
            </a:extLst>
          </p:cNvPr>
          <p:cNvSpPr>
            <a:spLocks noGrp="1" noChangeArrowheads="1"/>
          </p:cNvSpPr>
          <p:nvPr>
            <p:ph type="body" idx="1"/>
          </p:nvPr>
        </p:nvSpPr>
        <p:spPr/>
        <p:txBody>
          <a:bodyPr/>
          <a:lstStyle/>
          <a:p>
            <a:r>
              <a:rPr lang="en-US" altLang="en-US" sz="3080" b="1" dirty="0">
                <a:solidFill>
                  <a:srgbClr val="FF0000"/>
                </a:solidFill>
                <a:ea typeface="ＭＳ Ｐゴシック" panose="020B0600070205080204" pitchFamily="34" charset="-128"/>
              </a:rPr>
              <a:t>Significance</a:t>
            </a:r>
            <a:r>
              <a:rPr lang="en-US" altLang="en-US" sz="3080" dirty="0">
                <a:ea typeface="ＭＳ Ｐゴシック" panose="020B0600070205080204" pitchFamily="34" charset="-128"/>
              </a:rPr>
              <a:t> – Addresses an important problem or critical barrier to progress</a:t>
            </a:r>
          </a:p>
          <a:p>
            <a:r>
              <a:rPr lang="en-US" altLang="en-US" sz="3080" b="1" dirty="0">
                <a:ea typeface="ＭＳ Ｐゴシック" panose="020B0600070205080204" pitchFamily="34" charset="-128"/>
              </a:rPr>
              <a:t>Investigators</a:t>
            </a:r>
            <a:r>
              <a:rPr lang="en-US" altLang="en-US" sz="3080" dirty="0">
                <a:ea typeface="ＭＳ Ｐゴシック" panose="020B0600070205080204" pitchFamily="34" charset="-128"/>
              </a:rPr>
              <a:t> – Qualifications of the team</a:t>
            </a:r>
          </a:p>
          <a:p>
            <a:r>
              <a:rPr lang="en-US" altLang="en-US" sz="3080" b="1" dirty="0">
                <a:ea typeface="ＭＳ Ｐゴシック" panose="020B0600070205080204" pitchFamily="34" charset="-128"/>
              </a:rPr>
              <a:t>Innovation</a:t>
            </a:r>
            <a:r>
              <a:rPr lang="en-US" altLang="en-US" sz="3080" dirty="0">
                <a:ea typeface="ＭＳ Ｐゴシック" panose="020B0600070205080204" pitchFamily="34" charset="-128"/>
              </a:rPr>
              <a:t> – Novel concepts or approach</a:t>
            </a:r>
          </a:p>
          <a:p>
            <a:r>
              <a:rPr lang="en-US" altLang="en-US" sz="3080" b="1" dirty="0">
                <a:solidFill>
                  <a:srgbClr val="FF0000"/>
                </a:solidFill>
                <a:ea typeface="ＭＳ Ｐゴシック" panose="020B0600070205080204" pitchFamily="34" charset="-128"/>
              </a:rPr>
              <a:t>Approach</a:t>
            </a:r>
            <a:r>
              <a:rPr lang="en-US" altLang="en-US" sz="3080" dirty="0">
                <a:ea typeface="ＭＳ Ｐゴシック" panose="020B0600070205080204" pitchFamily="34" charset="-128"/>
              </a:rPr>
              <a:t> – Feasibility/strength/match of strategy to project aims. Adequate human subjects protections</a:t>
            </a:r>
          </a:p>
          <a:p>
            <a:r>
              <a:rPr lang="en-US" altLang="en-US" sz="3080" b="1" dirty="0">
                <a:ea typeface="ＭＳ Ｐゴシック" panose="020B0600070205080204" pitchFamily="34" charset="-128"/>
              </a:rPr>
              <a:t>Environment</a:t>
            </a:r>
            <a:r>
              <a:rPr lang="en-US" altLang="en-US" sz="3080" dirty="0">
                <a:ea typeface="ＭＳ Ｐゴシック" panose="020B0600070205080204" pitchFamily="34" charset="-128"/>
              </a:rPr>
              <a:t> – Institutional support/resources</a:t>
            </a:r>
          </a:p>
        </p:txBody>
      </p:sp>
    </p:spTree>
    <p:extLst>
      <p:ext uri="{BB962C8B-B14F-4D97-AF65-F5344CB8AC3E}">
        <p14:creationId xmlns:p14="http://schemas.microsoft.com/office/powerpoint/2010/main" val="4027711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7DE3-9982-7742-9D80-DFA0DAE01FE1}"/>
              </a:ext>
            </a:extLst>
          </p:cNvPr>
          <p:cNvSpPr>
            <a:spLocks noGrp="1"/>
          </p:cNvSpPr>
          <p:nvPr>
            <p:ph type="title"/>
          </p:nvPr>
        </p:nvSpPr>
        <p:spPr/>
        <p:txBody>
          <a:bodyPr/>
          <a:lstStyle/>
          <a:p>
            <a:r>
              <a:rPr lang="en-US" dirty="0"/>
              <a:t>Score drivers that are summarized in the Impact Section</a:t>
            </a:r>
          </a:p>
        </p:txBody>
      </p:sp>
      <p:sp>
        <p:nvSpPr>
          <p:cNvPr id="3" name="Content Placeholder 2">
            <a:extLst>
              <a:ext uri="{FF2B5EF4-FFF2-40B4-BE49-F238E27FC236}">
                <a16:creationId xmlns:a16="http://schemas.microsoft.com/office/drawing/2014/main" id="{D885E8E7-C482-2643-9D99-0564AA6952F7}"/>
              </a:ext>
            </a:extLst>
          </p:cNvPr>
          <p:cNvSpPr>
            <a:spLocks noGrp="1"/>
          </p:cNvSpPr>
          <p:nvPr>
            <p:ph idx="1"/>
          </p:nvPr>
        </p:nvSpPr>
        <p:spPr/>
        <p:txBody>
          <a:bodyPr>
            <a:normAutofit fontScale="92500" lnSpcReduction="20000"/>
          </a:bodyPr>
          <a:lstStyle/>
          <a:p>
            <a:r>
              <a:rPr lang="en-US" dirty="0"/>
              <a:t>Significance</a:t>
            </a:r>
          </a:p>
          <a:p>
            <a:pPr lvl="1"/>
            <a:r>
              <a:rPr lang="en-US" dirty="0"/>
              <a:t>Is the prior research that serves as key support for the research rigorous?  </a:t>
            </a:r>
          </a:p>
          <a:p>
            <a:r>
              <a:rPr lang="en-US" dirty="0"/>
              <a:t>Investigators</a:t>
            </a:r>
          </a:p>
          <a:p>
            <a:r>
              <a:rPr lang="en-US" dirty="0"/>
              <a:t>Innovation</a:t>
            </a:r>
          </a:p>
          <a:p>
            <a:r>
              <a:rPr lang="en-US" dirty="0"/>
              <a:t>Approach</a:t>
            </a:r>
          </a:p>
          <a:p>
            <a:pPr lvl="1"/>
            <a:r>
              <a:rPr lang="en-US" dirty="0"/>
              <a:t>Have the investigators included plan to address weaknesses in the rigor of prior research?</a:t>
            </a:r>
          </a:p>
          <a:p>
            <a:pPr lvl="1"/>
            <a:r>
              <a:rPr lang="en-US" dirty="0"/>
              <a:t>Sex as a biological variable</a:t>
            </a:r>
          </a:p>
          <a:p>
            <a:pPr lvl="1"/>
            <a:r>
              <a:rPr lang="en-US" dirty="0"/>
              <a:t>Include statements regarding rigor of current research (blinding, replicates, statistical approaches)</a:t>
            </a:r>
          </a:p>
          <a:p>
            <a:pPr marL="502920" lvl="1" indent="0">
              <a:buNone/>
            </a:pPr>
            <a:endParaRPr lang="en-US" dirty="0"/>
          </a:p>
          <a:p>
            <a:r>
              <a:rPr lang="en-US" dirty="0" err="1"/>
              <a:t>Enviroment</a:t>
            </a:r>
            <a:endParaRPr lang="en-US" dirty="0"/>
          </a:p>
          <a:p>
            <a:pPr lvl="1"/>
            <a:r>
              <a:rPr lang="en-US" dirty="0"/>
              <a:t>Rarely impacts score</a:t>
            </a:r>
          </a:p>
        </p:txBody>
      </p:sp>
    </p:spTree>
    <p:extLst>
      <p:ext uri="{BB962C8B-B14F-4D97-AF65-F5344CB8AC3E}">
        <p14:creationId xmlns:p14="http://schemas.microsoft.com/office/powerpoint/2010/main" val="2201208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9309-C0FB-6647-90CB-EEE7452D4B7F}"/>
              </a:ext>
            </a:extLst>
          </p:cNvPr>
          <p:cNvSpPr>
            <a:spLocks noGrp="1"/>
          </p:cNvSpPr>
          <p:nvPr>
            <p:ph type="title"/>
          </p:nvPr>
        </p:nvSpPr>
        <p:spPr/>
        <p:txBody>
          <a:bodyPr>
            <a:noAutofit/>
          </a:bodyPr>
          <a:lstStyle/>
          <a:p>
            <a:r>
              <a:rPr lang="en-US" sz="3600" b="1" dirty="0">
                <a:latin typeface="+mn-lt"/>
              </a:rPr>
              <a:t>Overall Impact determines who gets funded</a:t>
            </a:r>
            <a:r>
              <a:rPr lang="en-US" sz="3600" dirty="0">
                <a:latin typeface="+mn-lt"/>
              </a:rPr>
              <a:t> </a:t>
            </a:r>
            <a:br>
              <a:rPr lang="en-US" sz="3600" dirty="0">
                <a:latin typeface="+mn-lt"/>
              </a:rPr>
            </a:br>
            <a:r>
              <a:rPr lang="en-US" sz="3600" dirty="0">
                <a:latin typeface="+mn-lt"/>
              </a:rPr>
              <a:t>What is the likelihood of the research to exert a sustained, powerful influence on the research field?</a:t>
            </a:r>
          </a:p>
        </p:txBody>
      </p:sp>
      <p:sp>
        <p:nvSpPr>
          <p:cNvPr id="3" name="Content Placeholder 2">
            <a:extLst>
              <a:ext uri="{FF2B5EF4-FFF2-40B4-BE49-F238E27FC236}">
                <a16:creationId xmlns:a16="http://schemas.microsoft.com/office/drawing/2014/main" id="{7015BC4F-70DB-0542-A679-14CAFF8466C4}"/>
              </a:ext>
            </a:extLst>
          </p:cNvPr>
          <p:cNvSpPr>
            <a:spLocks noGrp="1"/>
          </p:cNvSpPr>
          <p:nvPr>
            <p:ph idx="1"/>
          </p:nvPr>
        </p:nvSpPr>
        <p:spPr>
          <a:xfrm>
            <a:off x="691515" y="2286000"/>
            <a:ext cx="8675370" cy="4931516"/>
          </a:xfrm>
        </p:spPr>
        <p:txBody>
          <a:bodyPr>
            <a:normAutofit/>
          </a:bodyPr>
          <a:lstStyle/>
          <a:p>
            <a:r>
              <a:rPr lang="en-US" dirty="0"/>
              <a:t>The reviewer writes a paragraph supporting the overall impact score: </a:t>
            </a:r>
          </a:p>
          <a:p>
            <a:pPr lvl="1"/>
            <a:r>
              <a:rPr lang="en-US" dirty="0"/>
              <a:t>Introduces the general objective of the project in one sentence to orient reader. </a:t>
            </a:r>
          </a:p>
          <a:p>
            <a:pPr lvl="1"/>
            <a:r>
              <a:rPr lang="en-US" dirty="0"/>
              <a:t>States the level of impact the application is likely to have and why (what is the major contribution/advance to be gained?). </a:t>
            </a:r>
          </a:p>
          <a:p>
            <a:pPr lvl="1"/>
            <a:r>
              <a:rPr lang="en-US" dirty="0"/>
              <a:t>Identify what the </a:t>
            </a:r>
            <a:r>
              <a:rPr lang="en-US" b="1" dirty="0"/>
              <a:t>major </a:t>
            </a:r>
            <a:r>
              <a:rPr lang="en-US" dirty="0"/>
              <a:t>score-driving factors were </a:t>
            </a:r>
          </a:p>
          <a:p>
            <a:pPr lvl="2"/>
            <a:r>
              <a:rPr lang="en-US" dirty="0"/>
              <a:t>Significance, Investigators, Innovation, Approach, Environment</a:t>
            </a:r>
          </a:p>
          <a:p>
            <a:pPr lvl="1"/>
            <a:r>
              <a:rPr lang="en-US" dirty="0"/>
              <a:t>Explain how various criteria in the overall impact score were balanced/combined/weighted</a:t>
            </a:r>
          </a:p>
          <a:p>
            <a:endParaRPr lang="en-US" dirty="0"/>
          </a:p>
        </p:txBody>
      </p:sp>
    </p:spTree>
    <p:extLst>
      <p:ext uri="{BB962C8B-B14F-4D97-AF65-F5344CB8AC3E}">
        <p14:creationId xmlns:p14="http://schemas.microsoft.com/office/powerpoint/2010/main" val="627260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 y="152400"/>
            <a:ext cx="9677400" cy="1107996"/>
          </a:xfrm>
        </p:spPr>
        <p:txBody>
          <a:bodyPr/>
          <a:lstStyle/>
          <a:p>
            <a:pPr algn="ctr"/>
            <a:r>
              <a:rPr lang="en-US" sz="3600" b="1" dirty="0">
                <a:solidFill>
                  <a:schemeClr val="tx1"/>
                </a:solidFill>
              </a:rPr>
              <a:t>The 12 most common stated or unstated criticisms/flaws that kill a grant </a:t>
            </a:r>
          </a:p>
        </p:txBody>
      </p:sp>
      <p:sp>
        <p:nvSpPr>
          <p:cNvPr id="3" name="Text Placeholder 2"/>
          <p:cNvSpPr>
            <a:spLocks noGrp="1"/>
          </p:cNvSpPr>
          <p:nvPr>
            <p:ph type="body" idx="1"/>
          </p:nvPr>
        </p:nvSpPr>
        <p:spPr>
          <a:xfrm>
            <a:off x="114298" y="1447800"/>
            <a:ext cx="9944101" cy="6278642"/>
          </a:xfrm>
        </p:spPr>
        <p:txBody>
          <a:bodyPr/>
          <a:lstStyle/>
          <a:p>
            <a:pPr marL="342900" indent="-342900">
              <a:buFont typeface="Arial" charset="0"/>
              <a:buChar char="•"/>
            </a:pPr>
            <a:r>
              <a:rPr lang="en-US" dirty="0">
                <a:solidFill>
                  <a:schemeClr val="tx2">
                    <a:lumMod val="50000"/>
                  </a:schemeClr>
                </a:solidFill>
              </a:rPr>
              <a:t>Impact likely to be modest or low</a:t>
            </a:r>
          </a:p>
          <a:p>
            <a:pPr marL="342900" indent="-342900">
              <a:buFont typeface="Arial" charset="0"/>
              <a:buChar char="•"/>
            </a:pPr>
            <a:r>
              <a:rPr lang="en-US" dirty="0">
                <a:solidFill>
                  <a:schemeClr val="tx2">
                    <a:lumMod val="50000"/>
                  </a:schemeClr>
                </a:solidFill>
              </a:rPr>
              <a:t>“It</a:t>
            </a:r>
            <a:r>
              <a:rPr lang="mr-IN" dirty="0">
                <a:solidFill>
                  <a:schemeClr val="tx2">
                    <a:lumMod val="50000"/>
                  </a:schemeClr>
                </a:solidFill>
              </a:rPr>
              <a:t>’</a:t>
            </a:r>
            <a:r>
              <a:rPr lang="en-US" dirty="0">
                <a:solidFill>
                  <a:schemeClr val="tx2">
                    <a:lumMod val="50000"/>
                  </a:schemeClr>
                </a:solidFill>
              </a:rPr>
              <a:t>s exploratory/descriptive (“a fishing expedition”)</a:t>
            </a:r>
          </a:p>
          <a:p>
            <a:pPr marL="342900" indent="-342900">
              <a:buFont typeface="Arial" charset="0"/>
              <a:buChar char="•"/>
            </a:pPr>
            <a:r>
              <a:rPr lang="en-US" dirty="0">
                <a:solidFill>
                  <a:schemeClr val="tx2">
                    <a:lumMod val="50000"/>
                  </a:schemeClr>
                </a:solidFill>
              </a:rPr>
              <a:t>Aims are inter-dependent—if aim #1 fails, aims 2 and 3 fail</a:t>
            </a:r>
          </a:p>
          <a:p>
            <a:pPr marL="342900" indent="-342900">
              <a:buFont typeface="Arial" charset="0"/>
              <a:buChar char="•"/>
            </a:pPr>
            <a:r>
              <a:rPr lang="en-US" dirty="0">
                <a:solidFill>
                  <a:schemeClr val="tx2">
                    <a:lumMod val="50000"/>
                  </a:schemeClr>
                </a:solidFill>
              </a:rPr>
              <a:t>Aims are too ambitious</a:t>
            </a:r>
          </a:p>
          <a:p>
            <a:pPr marL="342900" indent="-342900">
              <a:buFont typeface="Arial" charset="0"/>
              <a:buChar char="•"/>
            </a:pPr>
            <a:r>
              <a:rPr lang="en-US" dirty="0">
                <a:solidFill>
                  <a:schemeClr val="tx2">
                    <a:lumMod val="50000"/>
                  </a:schemeClr>
                </a:solidFill>
              </a:rPr>
              <a:t>The cell or animal models chosen are flawed</a:t>
            </a:r>
          </a:p>
          <a:p>
            <a:pPr marL="342900" indent="-342900">
              <a:buFont typeface="Arial" charset="0"/>
              <a:buChar char="•"/>
            </a:pPr>
            <a:r>
              <a:rPr lang="en-US" dirty="0">
                <a:solidFill>
                  <a:schemeClr val="tx2">
                    <a:lumMod val="50000"/>
                  </a:schemeClr>
                </a:solidFill>
              </a:rPr>
              <a:t>Aims are too descriptive, not mechanistic</a:t>
            </a:r>
          </a:p>
          <a:p>
            <a:pPr marL="342900" indent="-342900">
              <a:buFont typeface="Arial" charset="0"/>
              <a:buChar char="•"/>
            </a:pPr>
            <a:r>
              <a:rPr lang="en-US" dirty="0">
                <a:solidFill>
                  <a:schemeClr val="tx2">
                    <a:lumMod val="50000"/>
                  </a:schemeClr>
                </a:solidFill>
              </a:rPr>
              <a:t>The lab does not have a track record with the techniques proposed</a:t>
            </a:r>
          </a:p>
          <a:p>
            <a:pPr marL="342900" indent="-342900">
              <a:buFont typeface="Arial" charset="0"/>
              <a:buChar char="•"/>
            </a:pPr>
            <a:r>
              <a:rPr lang="en-US" dirty="0">
                <a:solidFill>
                  <a:schemeClr val="tx2">
                    <a:lumMod val="50000"/>
                  </a:schemeClr>
                </a:solidFill>
              </a:rPr>
              <a:t>Work is incremental</a:t>
            </a:r>
          </a:p>
          <a:p>
            <a:pPr marL="342900" indent="-342900">
              <a:buFont typeface="Arial" charset="0"/>
              <a:buChar char="•"/>
            </a:pPr>
            <a:r>
              <a:rPr lang="en-US" dirty="0">
                <a:solidFill>
                  <a:schemeClr val="tx2">
                    <a:lumMod val="50000"/>
                  </a:schemeClr>
                </a:solidFill>
              </a:rPr>
              <a:t>Directions are not novel</a:t>
            </a:r>
          </a:p>
          <a:p>
            <a:pPr marL="342900" indent="-342900">
              <a:buFont typeface="Arial" charset="0"/>
              <a:buChar char="•"/>
            </a:pPr>
            <a:r>
              <a:rPr lang="en-US" dirty="0">
                <a:solidFill>
                  <a:schemeClr val="tx2">
                    <a:lumMod val="50000"/>
                  </a:schemeClr>
                </a:solidFill>
              </a:rPr>
              <a:t>Availability of tissue or research subjects is likely to be limiting</a:t>
            </a:r>
          </a:p>
          <a:p>
            <a:pPr marL="342900" indent="-342900">
              <a:buFont typeface="Arial" charset="0"/>
              <a:buChar char="•"/>
            </a:pPr>
            <a:r>
              <a:rPr lang="en-US" dirty="0">
                <a:solidFill>
                  <a:schemeClr val="tx2">
                    <a:lumMod val="50000"/>
                  </a:schemeClr>
                </a:solidFill>
              </a:rPr>
              <a:t>Investigator productivity is lagging or impact of prior work is low</a:t>
            </a:r>
          </a:p>
          <a:p>
            <a:pPr marL="342900" indent="-342900">
              <a:buFont typeface="Arial" charset="0"/>
              <a:buChar char="•"/>
            </a:pPr>
            <a:r>
              <a:rPr lang="en-US" dirty="0">
                <a:solidFill>
                  <a:schemeClr val="tx2">
                    <a:lumMod val="50000"/>
                  </a:schemeClr>
                </a:solidFill>
              </a:rPr>
              <a:t>Preliminary data is insufficient</a:t>
            </a:r>
          </a:p>
          <a:p>
            <a:pPr marL="342900" indent="-342900">
              <a:buFont typeface="Arial" charset="0"/>
              <a:buChar char="•"/>
            </a:pPr>
            <a:r>
              <a:rPr lang="en-US" dirty="0">
                <a:solidFill>
                  <a:schemeClr val="tx2">
                    <a:lumMod val="50000"/>
                  </a:schemeClr>
                </a:solidFill>
              </a:rPr>
              <a:t>Prior criticisms not adequately addressed</a:t>
            </a:r>
          </a:p>
          <a:p>
            <a:pPr marL="342900" indent="-342900">
              <a:buFont typeface="Arial" charset="0"/>
              <a:buChar char="•"/>
            </a:pPr>
            <a:r>
              <a:rPr lang="en-US" dirty="0">
                <a:solidFill>
                  <a:schemeClr val="tx2">
                    <a:lumMod val="50000"/>
                  </a:schemeClr>
                </a:solidFill>
              </a:rPr>
              <a:t>Unwillingness to share reagents</a:t>
            </a:r>
          </a:p>
          <a:p>
            <a:endParaRPr lang="en-US" dirty="0"/>
          </a:p>
          <a:p>
            <a:r>
              <a:rPr lang="en-US" dirty="0">
                <a:solidFill>
                  <a:schemeClr val="tx2">
                    <a:lumMod val="50000"/>
                  </a:schemeClr>
                </a:solidFill>
              </a:rPr>
              <a:t>Its rare for environment or resources to be a major factor in grants from a research institution </a:t>
            </a:r>
          </a:p>
        </p:txBody>
      </p:sp>
    </p:spTree>
    <p:extLst>
      <p:ext uri="{BB962C8B-B14F-4D97-AF65-F5344CB8AC3E}">
        <p14:creationId xmlns:p14="http://schemas.microsoft.com/office/powerpoint/2010/main" val="2107567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1078230" y="2109247"/>
            <a:ext cx="7901939" cy="3318857"/>
          </a:xfrm>
          <a:prstGeom prst="rect">
            <a:avLst/>
          </a:prstGeom>
        </p:spPr>
        <p:txBody>
          <a:bodyPr vert="horz" wrap="square" lIns="0" tIns="0" rIns="0" bIns="0" rtlCol="0">
            <a:spAutoFit/>
          </a:bodyPr>
          <a:lstStyle/>
          <a:p>
            <a:pPr marL="362585" indent="-342900">
              <a:lnSpc>
                <a:spcPct val="100000"/>
              </a:lnSpc>
              <a:buFont typeface="Arial" panose="020B0604020202020204" pitchFamily="34" charset="0"/>
              <a:buChar char="•"/>
            </a:pPr>
            <a:r>
              <a:rPr lang="en-US" spc="-5" dirty="0">
                <a:solidFill>
                  <a:schemeClr val="tx2">
                    <a:lumMod val="50000"/>
                  </a:schemeClr>
                </a:solidFill>
                <a:latin typeface="+mn-lt"/>
              </a:rPr>
              <a:t>D</a:t>
            </a:r>
            <a:r>
              <a:rPr spc="-5" dirty="0">
                <a:solidFill>
                  <a:schemeClr val="tx2">
                    <a:lumMod val="50000"/>
                  </a:schemeClr>
                </a:solidFill>
                <a:latin typeface="+mn-lt"/>
              </a:rPr>
              <a:t>o</a:t>
            </a:r>
            <a:r>
              <a:rPr spc="-50" dirty="0">
                <a:solidFill>
                  <a:schemeClr val="tx2">
                    <a:lumMod val="50000"/>
                  </a:schemeClr>
                </a:solidFill>
                <a:latin typeface="+mn-lt"/>
              </a:rPr>
              <a:t>n</a:t>
            </a:r>
            <a:r>
              <a:rPr spc="30" dirty="0">
                <a:solidFill>
                  <a:schemeClr val="tx2">
                    <a:lumMod val="50000"/>
                  </a:schemeClr>
                </a:solidFill>
                <a:latin typeface="+mn-lt"/>
              </a:rPr>
              <a:t>’</a:t>
            </a:r>
            <a:r>
              <a:rPr dirty="0">
                <a:solidFill>
                  <a:schemeClr val="tx2">
                    <a:lumMod val="50000"/>
                  </a:schemeClr>
                </a:solidFill>
                <a:latin typeface="+mn-lt"/>
              </a:rPr>
              <a:t>t</a:t>
            </a:r>
            <a:r>
              <a:rPr spc="-5" dirty="0">
                <a:solidFill>
                  <a:schemeClr val="tx2">
                    <a:lumMod val="50000"/>
                  </a:schemeClr>
                </a:solidFill>
                <a:latin typeface="+mn-lt"/>
              </a:rPr>
              <a:t> </a:t>
            </a:r>
            <a:r>
              <a:rPr spc="-50" dirty="0">
                <a:solidFill>
                  <a:schemeClr val="tx2">
                    <a:lumMod val="50000"/>
                  </a:schemeClr>
                </a:solidFill>
                <a:latin typeface="+mn-lt"/>
              </a:rPr>
              <a:t>g</a:t>
            </a:r>
            <a:r>
              <a:rPr dirty="0">
                <a:solidFill>
                  <a:schemeClr val="tx2">
                    <a:lumMod val="50000"/>
                  </a:schemeClr>
                </a:solidFill>
                <a:latin typeface="+mn-lt"/>
              </a:rPr>
              <a:t>et</a:t>
            </a:r>
            <a:r>
              <a:rPr spc="-5" dirty="0">
                <a:solidFill>
                  <a:schemeClr val="tx2">
                    <a:lumMod val="50000"/>
                  </a:schemeClr>
                </a:solidFill>
                <a:latin typeface="+mn-lt"/>
              </a:rPr>
              <a:t> </a:t>
            </a:r>
            <a:r>
              <a:rPr spc="-20" dirty="0">
                <a:solidFill>
                  <a:schemeClr val="tx2">
                    <a:lumMod val="50000"/>
                  </a:schemeClr>
                </a:solidFill>
                <a:latin typeface="+mn-lt"/>
              </a:rPr>
              <a:t>discou</a:t>
            </a:r>
            <a:r>
              <a:rPr spc="-30" dirty="0">
                <a:solidFill>
                  <a:schemeClr val="tx2">
                    <a:lumMod val="50000"/>
                  </a:schemeClr>
                </a:solidFill>
                <a:latin typeface="+mn-lt"/>
              </a:rPr>
              <a:t>r</a:t>
            </a:r>
            <a:r>
              <a:rPr spc="10" dirty="0">
                <a:solidFill>
                  <a:schemeClr val="tx2">
                    <a:lumMod val="50000"/>
                  </a:schemeClr>
                </a:solidFill>
                <a:latin typeface="+mn-lt"/>
              </a:rPr>
              <a:t>a</a:t>
            </a:r>
            <a:r>
              <a:rPr spc="-50" dirty="0">
                <a:solidFill>
                  <a:schemeClr val="tx2">
                    <a:lumMod val="50000"/>
                  </a:schemeClr>
                </a:solidFill>
                <a:latin typeface="+mn-lt"/>
              </a:rPr>
              <a:t>g</a:t>
            </a:r>
            <a:r>
              <a:rPr dirty="0">
                <a:solidFill>
                  <a:schemeClr val="tx2">
                    <a:lumMod val="50000"/>
                  </a:schemeClr>
                </a:solidFill>
                <a:latin typeface="+mn-lt"/>
              </a:rPr>
              <a:t>ed</a:t>
            </a:r>
            <a:r>
              <a:rPr lang="en-US" sz="2650" dirty="0">
                <a:solidFill>
                  <a:schemeClr val="tx2">
                    <a:lumMod val="50000"/>
                  </a:schemeClr>
                </a:solidFill>
                <a:latin typeface="+mn-lt"/>
              </a:rPr>
              <a:t>, </a:t>
            </a:r>
            <a:r>
              <a:rPr spc="-10" dirty="0">
                <a:solidFill>
                  <a:schemeClr val="tx2">
                    <a:lumMod val="50000"/>
                  </a:schemeClr>
                </a:solidFill>
                <a:latin typeface="+mn-lt"/>
              </a:rPr>
              <a:t>it</a:t>
            </a:r>
            <a:r>
              <a:rPr spc="-155" dirty="0">
                <a:solidFill>
                  <a:schemeClr val="tx2">
                    <a:lumMod val="50000"/>
                  </a:schemeClr>
                </a:solidFill>
                <a:latin typeface="+mn-lt"/>
              </a:rPr>
              <a:t>’</a:t>
            </a:r>
            <a:r>
              <a:rPr spc="-15" dirty="0">
                <a:solidFill>
                  <a:schemeClr val="tx2">
                    <a:lumMod val="50000"/>
                  </a:schemeClr>
                </a:solidFill>
                <a:latin typeface="+mn-lt"/>
              </a:rPr>
              <a:t>s</a:t>
            </a:r>
            <a:r>
              <a:rPr dirty="0">
                <a:solidFill>
                  <a:schemeClr val="tx2">
                    <a:lumMod val="50000"/>
                  </a:schemeClr>
                </a:solidFill>
                <a:latin typeface="+mn-lt"/>
              </a:rPr>
              <a:t> </a:t>
            </a:r>
            <a:r>
              <a:rPr spc="-5" dirty="0">
                <a:solidFill>
                  <a:schemeClr val="tx2">
                    <a:lumMod val="50000"/>
                  </a:schemeClr>
                </a:solidFill>
                <a:latin typeface="+mn-lt"/>
              </a:rPr>
              <a:t>toug</a:t>
            </a:r>
            <a:r>
              <a:rPr dirty="0">
                <a:solidFill>
                  <a:schemeClr val="tx2">
                    <a:lumMod val="50000"/>
                  </a:schemeClr>
                </a:solidFill>
                <a:latin typeface="+mn-lt"/>
              </a:rPr>
              <a:t>h </a:t>
            </a:r>
            <a:r>
              <a:rPr spc="-25" dirty="0">
                <a:solidFill>
                  <a:schemeClr val="tx2">
                    <a:lumMod val="50000"/>
                  </a:schemeClr>
                </a:solidFill>
                <a:latin typeface="+mn-lt"/>
              </a:rPr>
              <a:t>f</a:t>
            </a:r>
            <a:r>
              <a:rPr spc="-5" dirty="0">
                <a:solidFill>
                  <a:schemeClr val="tx2">
                    <a:lumMod val="50000"/>
                  </a:schemeClr>
                </a:solidFill>
                <a:latin typeface="+mn-lt"/>
              </a:rPr>
              <a:t>o</a:t>
            </a:r>
            <a:r>
              <a:rPr dirty="0">
                <a:solidFill>
                  <a:schemeClr val="tx2">
                    <a:lumMod val="50000"/>
                  </a:schemeClr>
                </a:solidFill>
                <a:latin typeface="+mn-lt"/>
              </a:rPr>
              <a:t>r </a:t>
            </a:r>
            <a:r>
              <a:rPr spc="-50" dirty="0">
                <a:solidFill>
                  <a:schemeClr val="tx2">
                    <a:lumMod val="50000"/>
                  </a:schemeClr>
                </a:solidFill>
                <a:latin typeface="+mn-lt"/>
              </a:rPr>
              <a:t>ev</a:t>
            </a:r>
            <a:r>
              <a:rPr spc="-15" dirty="0">
                <a:solidFill>
                  <a:schemeClr val="tx2">
                    <a:lumMod val="50000"/>
                  </a:schemeClr>
                </a:solidFill>
                <a:latin typeface="+mn-lt"/>
              </a:rPr>
              <a:t>e</a:t>
            </a:r>
            <a:r>
              <a:rPr spc="55" dirty="0">
                <a:solidFill>
                  <a:schemeClr val="tx2">
                    <a:lumMod val="50000"/>
                  </a:schemeClr>
                </a:solidFill>
                <a:latin typeface="+mn-lt"/>
              </a:rPr>
              <a:t>r</a:t>
            </a:r>
            <a:r>
              <a:rPr spc="-40" dirty="0">
                <a:solidFill>
                  <a:schemeClr val="tx2">
                    <a:lumMod val="50000"/>
                  </a:schemeClr>
                </a:solidFill>
                <a:latin typeface="+mn-lt"/>
              </a:rPr>
              <a:t>y</a:t>
            </a:r>
            <a:r>
              <a:rPr spc="-5" dirty="0">
                <a:solidFill>
                  <a:schemeClr val="tx2">
                    <a:lumMod val="50000"/>
                  </a:schemeClr>
                </a:solidFill>
                <a:latin typeface="+mn-lt"/>
              </a:rPr>
              <a:t>one</a:t>
            </a:r>
            <a:endParaRPr sz="2650" dirty="0">
              <a:solidFill>
                <a:schemeClr val="tx2">
                  <a:lumMod val="50000"/>
                </a:schemeClr>
              </a:solidFill>
              <a:latin typeface="+mn-lt"/>
              <a:cs typeface="Helvetica"/>
            </a:endParaRPr>
          </a:p>
          <a:p>
            <a:pPr marL="362585" indent="-342900">
              <a:lnSpc>
                <a:spcPct val="100000"/>
              </a:lnSpc>
              <a:spcBef>
                <a:spcPts val="1420"/>
              </a:spcBef>
              <a:buFont typeface="Arial" panose="020B0604020202020204" pitchFamily="34" charset="0"/>
              <a:buChar char="•"/>
            </a:pPr>
            <a:r>
              <a:rPr lang="en-US" spc="-5" dirty="0">
                <a:solidFill>
                  <a:schemeClr val="tx2">
                    <a:lumMod val="50000"/>
                  </a:schemeClr>
                </a:solidFill>
                <a:latin typeface="+mn-lt"/>
              </a:rPr>
              <a:t>D</a:t>
            </a:r>
            <a:r>
              <a:rPr spc="-5" dirty="0">
                <a:solidFill>
                  <a:schemeClr val="tx2">
                    <a:lumMod val="50000"/>
                  </a:schemeClr>
                </a:solidFill>
                <a:latin typeface="+mn-lt"/>
              </a:rPr>
              <a:t>o</a:t>
            </a:r>
            <a:r>
              <a:rPr spc="-50" dirty="0">
                <a:solidFill>
                  <a:schemeClr val="tx2">
                    <a:lumMod val="50000"/>
                  </a:schemeClr>
                </a:solidFill>
                <a:latin typeface="+mn-lt"/>
              </a:rPr>
              <a:t>n</a:t>
            </a:r>
            <a:r>
              <a:rPr spc="30" dirty="0">
                <a:solidFill>
                  <a:schemeClr val="tx2">
                    <a:lumMod val="50000"/>
                  </a:schemeClr>
                </a:solidFill>
                <a:latin typeface="+mn-lt"/>
              </a:rPr>
              <a:t>’</a:t>
            </a:r>
            <a:r>
              <a:rPr dirty="0">
                <a:solidFill>
                  <a:schemeClr val="tx2">
                    <a:lumMod val="50000"/>
                  </a:schemeClr>
                </a:solidFill>
                <a:latin typeface="+mn-lt"/>
              </a:rPr>
              <a:t>t</a:t>
            </a:r>
            <a:r>
              <a:rPr spc="-5" dirty="0">
                <a:solidFill>
                  <a:schemeClr val="tx2">
                    <a:lumMod val="50000"/>
                  </a:schemeClr>
                </a:solidFill>
                <a:latin typeface="+mn-lt"/>
              </a:rPr>
              <a:t> ta</a:t>
            </a:r>
            <a:r>
              <a:rPr spc="-55" dirty="0">
                <a:solidFill>
                  <a:schemeClr val="tx2">
                    <a:lumMod val="50000"/>
                  </a:schemeClr>
                </a:solidFill>
                <a:latin typeface="+mn-lt"/>
              </a:rPr>
              <a:t>k</a:t>
            </a:r>
            <a:r>
              <a:rPr spc="-15" dirty="0">
                <a:solidFill>
                  <a:schemeClr val="tx2">
                    <a:lumMod val="50000"/>
                  </a:schemeClr>
                </a:solidFill>
                <a:latin typeface="+mn-lt"/>
              </a:rPr>
              <a:t>e</a:t>
            </a:r>
            <a:r>
              <a:rPr dirty="0">
                <a:solidFill>
                  <a:schemeClr val="tx2">
                    <a:lumMod val="50000"/>
                  </a:schemeClr>
                </a:solidFill>
                <a:latin typeface="+mn-lt"/>
              </a:rPr>
              <a:t> </a:t>
            </a:r>
            <a:r>
              <a:rPr spc="-5" dirty="0">
                <a:solidFill>
                  <a:schemeClr val="tx2">
                    <a:lumMod val="50000"/>
                  </a:schemeClr>
                </a:solidFill>
                <a:latin typeface="+mn-lt"/>
              </a:rPr>
              <a:t>th</a:t>
            </a:r>
            <a:r>
              <a:rPr dirty="0">
                <a:solidFill>
                  <a:schemeClr val="tx2">
                    <a:lumMod val="50000"/>
                  </a:schemeClr>
                </a:solidFill>
                <a:latin typeface="+mn-lt"/>
              </a:rPr>
              <a:t>e </a:t>
            </a:r>
            <a:r>
              <a:rPr spc="-55" dirty="0">
                <a:solidFill>
                  <a:schemeClr val="tx2">
                    <a:lumMod val="50000"/>
                  </a:schemeClr>
                </a:solidFill>
                <a:latin typeface="+mn-lt"/>
              </a:rPr>
              <a:t>r</a:t>
            </a:r>
            <a:r>
              <a:rPr spc="-50" dirty="0">
                <a:solidFill>
                  <a:schemeClr val="tx2">
                    <a:lumMod val="50000"/>
                  </a:schemeClr>
                </a:solidFill>
                <a:latin typeface="+mn-lt"/>
              </a:rPr>
              <a:t>e</a:t>
            </a:r>
            <a:r>
              <a:rPr spc="-10" dirty="0">
                <a:solidFill>
                  <a:schemeClr val="tx2">
                    <a:lumMod val="50000"/>
                  </a:schemeClr>
                </a:solidFill>
                <a:latin typeface="+mn-lt"/>
              </a:rPr>
              <a:t>vi</a:t>
            </a:r>
            <a:r>
              <a:rPr spc="-40" dirty="0">
                <a:solidFill>
                  <a:schemeClr val="tx2">
                    <a:lumMod val="50000"/>
                  </a:schemeClr>
                </a:solidFill>
                <a:latin typeface="+mn-lt"/>
              </a:rPr>
              <a:t>e</a:t>
            </a:r>
            <a:r>
              <a:rPr spc="-15" dirty="0">
                <a:solidFill>
                  <a:schemeClr val="tx2">
                    <a:lumMod val="50000"/>
                  </a:schemeClr>
                </a:solidFill>
                <a:latin typeface="+mn-lt"/>
              </a:rPr>
              <a:t>ws</a:t>
            </a:r>
            <a:r>
              <a:rPr dirty="0">
                <a:solidFill>
                  <a:schemeClr val="tx2">
                    <a:lumMod val="50000"/>
                  </a:schemeClr>
                </a:solidFill>
                <a:latin typeface="+mn-lt"/>
              </a:rPr>
              <a:t> </a:t>
            </a:r>
            <a:r>
              <a:rPr spc="-20" dirty="0">
                <a:solidFill>
                  <a:schemeClr val="tx2">
                    <a:lumMod val="50000"/>
                  </a:schemeClr>
                </a:solidFill>
                <a:latin typeface="+mn-lt"/>
              </a:rPr>
              <a:t>personally</a:t>
            </a:r>
            <a:r>
              <a:rPr lang="en-US" sz="2650" dirty="0">
                <a:solidFill>
                  <a:schemeClr val="tx2">
                    <a:lumMod val="50000"/>
                  </a:schemeClr>
                </a:solidFill>
                <a:latin typeface="+mn-lt"/>
              </a:rPr>
              <a:t>, </a:t>
            </a:r>
            <a:r>
              <a:rPr lang="en-US" spc="-15" dirty="0">
                <a:solidFill>
                  <a:schemeClr val="tx2">
                    <a:lumMod val="50000"/>
                  </a:schemeClr>
                </a:solidFill>
                <a:latin typeface="+mn-lt"/>
              </a:rPr>
              <a:t>take them seriously</a:t>
            </a:r>
            <a:endParaRPr sz="2650" dirty="0">
              <a:solidFill>
                <a:schemeClr val="tx2">
                  <a:lumMod val="50000"/>
                </a:schemeClr>
              </a:solidFill>
              <a:latin typeface="+mn-lt"/>
              <a:cs typeface="Helvetica"/>
            </a:endParaRPr>
          </a:p>
          <a:p>
            <a:pPr marL="362585" indent="-342900">
              <a:lnSpc>
                <a:spcPct val="100000"/>
              </a:lnSpc>
              <a:spcBef>
                <a:spcPts val="1470"/>
              </a:spcBef>
              <a:buFont typeface="Arial" panose="020B0604020202020204" pitchFamily="34" charset="0"/>
              <a:buChar char="•"/>
            </a:pPr>
            <a:r>
              <a:rPr lang="en-US" spc="35" dirty="0">
                <a:solidFill>
                  <a:schemeClr val="tx2">
                    <a:lumMod val="50000"/>
                  </a:schemeClr>
                </a:solidFill>
                <a:latin typeface="+mn-lt"/>
              </a:rPr>
              <a:t>A well written grant is like currency, it is going to be useful to you even if the targeted grant is not funded</a:t>
            </a:r>
            <a:endParaRPr sz="2600" dirty="0">
              <a:solidFill>
                <a:schemeClr val="tx2">
                  <a:lumMod val="50000"/>
                </a:schemeClr>
              </a:solidFill>
              <a:latin typeface="+mn-lt"/>
              <a:cs typeface="Helvetica"/>
            </a:endParaRPr>
          </a:p>
          <a:p>
            <a:pPr marL="718185" indent="-342900">
              <a:lnSpc>
                <a:spcPct val="100000"/>
              </a:lnSpc>
              <a:spcBef>
                <a:spcPts val="100"/>
              </a:spcBef>
              <a:buFont typeface="Arial" panose="020B0604020202020204" pitchFamily="34" charset="0"/>
              <a:buChar char="•"/>
            </a:pPr>
            <a:r>
              <a:rPr sz="2200" spc="-35" dirty="0">
                <a:solidFill>
                  <a:schemeClr val="tx2">
                    <a:lumMod val="50000"/>
                  </a:schemeClr>
                </a:solidFill>
                <a:latin typeface="+mn-lt"/>
              </a:rPr>
              <a:t>y</a:t>
            </a:r>
            <a:r>
              <a:rPr sz="2200" spc="-5" dirty="0">
                <a:solidFill>
                  <a:schemeClr val="tx2">
                    <a:lumMod val="50000"/>
                  </a:schemeClr>
                </a:solidFill>
                <a:latin typeface="+mn-lt"/>
              </a:rPr>
              <a:t>o</a:t>
            </a:r>
            <a:r>
              <a:rPr sz="2200" dirty="0">
                <a:solidFill>
                  <a:schemeClr val="tx2">
                    <a:lumMod val="50000"/>
                  </a:schemeClr>
                </a:solidFill>
                <a:latin typeface="+mn-lt"/>
              </a:rPr>
              <a:t>u </a:t>
            </a:r>
            <a:r>
              <a:rPr lang="en-US" sz="2200" dirty="0">
                <a:solidFill>
                  <a:schemeClr val="tx2">
                    <a:lumMod val="50000"/>
                  </a:schemeClr>
                </a:solidFill>
                <a:latin typeface="+mn-lt"/>
              </a:rPr>
              <a:t>'</a:t>
            </a:r>
            <a:r>
              <a:rPr sz="2200" spc="-10" dirty="0">
                <a:solidFill>
                  <a:schemeClr val="tx2">
                    <a:lumMod val="50000"/>
                  </a:schemeClr>
                </a:solidFill>
                <a:latin typeface="+mn-lt"/>
              </a:rPr>
              <a:t>rule</a:t>
            </a:r>
            <a:r>
              <a:rPr lang="en-US" sz="2200" spc="-10" dirty="0">
                <a:solidFill>
                  <a:schemeClr val="tx2">
                    <a:lumMod val="50000"/>
                  </a:schemeClr>
                </a:solidFill>
                <a:latin typeface="+mn-lt"/>
              </a:rPr>
              <a:t>'</a:t>
            </a:r>
            <a:r>
              <a:rPr sz="2200" spc="-5" dirty="0">
                <a:solidFill>
                  <a:schemeClr val="tx2">
                    <a:lumMod val="50000"/>
                  </a:schemeClr>
                </a:solidFill>
                <a:latin typeface="+mn-lt"/>
              </a:rPr>
              <a:t> o</a:t>
            </a:r>
            <a:r>
              <a:rPr sz="2200" dirty="0">
                <a:solidFill>
                  <a:schemeClr val="tx2">
                    <a:lumMod val="50000"/>
                  </a:schemeClr>
                </a:solidFill>
                <a:latin typeface="+mn-lt"/>
              </a:rPr>
              <a:t>n </a:t>
            </a:r>
            <a:r>
              <a:rPr sz="2200" spc="-5" dirty="0">
                <a:solidFill>
                  <a:schemeClr val="tx2">
                    <a:lumMod val="50000"/>
                  </a:schemeClr>
                </a:solidFill>
                <a:latin typeface="+mn-lt"/>
              </a:rPr>
              <a:t>tha</a:t>
            </a:r>
            <a:r>
              <a:rPr sz="2200" dirty="0">
                <a:solidFill>
                  <a:schemeClr val="tx2">
                    <a:lumMod val="50000"/>
                  </a:schemeClr>
                </a:solidFill>
                <a:latin typeface="+mn-lt"/>
              </a:rPr>
              <a:t>t </a:t>
            </a:r>
            <a:r>
              <a:rPr sz="2200" spc="-5" dirty="0">
                <a:solidFill>
                  <a:schemeClr val="tx2">
                    <a:lumMod val="50000"/>
                  </a:schemeClr>
                </a:solidFill>
                <a:latin typeface="+mn-lt"/>
              </a:rPr>
              <a:t>topic</a:t>
            </a:r>
            <a:endParaRPr sz="2200" dirty="0">
              <a:solidFill>
                <a:schemeClr val="tx2">
                  <a:lumMod val="50000"/>
                </a:schemeClr>
              </a:solidFill>
              <a:latin typeface="+mn-lt"/>
              <a:cs typeface="Helvetica"/>
            </a:endParaRPr>
          </a:p>
          <a:p>
            <a:pPr marL="718185" indent="-342900">
              <a:lnSpc>
                <a:spcPct val="100000"/>
              </a:lnSpc>
              <a:spcBef>
                <a:spcPts val="20"/>
              </a:spcBef>
              <a:buFont typeface="Arial" panose="020B0604020202020204" pitchFamily="34" charset="0"/>
              <a:buChar char="•"/>
            </a:pPr>
            <a:r>
              <a:rPr sz="2200" spc="-35" dirty="0">
                <a:solidFill>
                  <a:schemeClr val="tx2">
                    <a:lumMod val="50000"/>
                  </a:schemeClr>
                </a:solidFill>
                <a:latin typeface="+mn-lt"/>
              </a:rPr>
              <a:t>y</a:t>
            </a:r>
            <a:r>
              <a:rPr sz="2200" spc="-5" dirty="0">
                <a:solidFill>
                  <a:schemeClr val="tx2">
                    <a:lumMod val="50000"/>
                  </a:schemeClr>
                </a:solidFill>
                <a:latin typeface="+mn-lt"/>
              </a:rPr>
              <a:t>ou’</a:t>
            </a:r>
            <a:r>
              <a:rPr sz="2200" spc="-45" dirty="0">
                <a:solidFill>
                  <a:schemeClr val="tx2">
                    <a:lumMod val="50000"/>
                  </a:schemeClr>
                </a:solidFill>
                <a:latin typeface="+mn-lt"/>
              </a:rPr>
              <a:t>v</a:t>
            </a:r>
            <a:r>
              <a:rPr sz="2200" spc="-15" dirty="0">
                <a:solidFill>
                  <a:schemeClr val="tx2">
                    <a:lumMod val="50000"/>
                  </a:schemeClr>
                </a:solidFill>
                <a:latin typeface="+mn-lt"/>
              </a:rPr>
              <a:t>e</a:t>
            </a:r>
            <a:r>
              <a:rPr sz="2200" dirty="0">
                <a:solidFill>
                  <a:schemeClr val="tx2">
                    <a:lumMod val="50000"/>
                  </a:schemeClr>
                </a:solidFill>
                <a:latin typeface="+mn-lt"/>
              </a:rPr>
              <a:t> </a:t>
            </a:r>
            <a:r>
              <a:rPr sz="2200" spc="-55" dirty="0">
                <a:solidFill>
                  <a:schemeClr val="tx2">
                    <a:lumMod val="50000"/>
                  </a:schemeClr>
                </a:solidFill>
                <a:latin typeface="+mn-lt"/>
              </a:rPr>
              <a:t>r</a:t>
            </a:r>
            <a:r>
              <a:rPr sz="2200" dirty="0">
                <a:solidFill>
                  <a:schemeClr val="tx2">
                    <a:lumMod val="50000"/>
                  </a:schemeClr>
                </a:solidFill>
                <a:latin typeface="+mn-lt"/>
              </a:rPr>
              <a:t>ead</a:t>
            </a:r>
            <a:r>
              <a:rPr sz="2200" spc="-5" dirty="0">
                <a:solidFill>
                  <a:schemeClr val="tx2">
                    <a:lumMod val="50000"/>
                  </a:schemeClr>
                </a:solidFill>
                <a:latin typeface="+mn-lt"/>
              </a:rPr>
              <a:t> th</a:t>
            </a:r>
            <a:r>
              <a:rPr sz="2200" dirty="0">
                <a:solidFill>
                  <a:schemeClr val="tx2">
                    <a:lumMod val="50000"/>
                  </a:schemeClr>
                </a:solidFill>
                <a:latin typeface="+mn-lt"/>
              </a:rPr>
              <a:t>e </a:t>
            </a:r>
            <a:r>
              <a:rPr sz="2200" spc="-10" dirty="0">
                <a:solidFill>
                  <a:schemeClr val="tx2">
                    <a:lumMod val="50000"/>
                  </a:schemeClr>
                </a:solidFill>
                <a:latin typeface="+mn-lt"/>
              </a:rPr>
              <a:t>lite</a:t>
            </a:r>
            <a:r>
              <a:rPr sz="2200" spc="-35" dirty="0">
                <a:solidFill>
                  <a:schemeClr val="tx2">
                    <a:lumMod val="50000"/>
                  </a:schemeClr>
                </a:solidFill>
                <a:latin typeface="+mn-lt"/>
              </a:rPr>
              <a:t>r</a:t>
            </a:r>
            <a:r>
              <a:rPr sz="2200" dirty="0">
                <a:solidFill>
                  <a:schemeClr val="tx2">
                    <a:lumMod val="50000"/>
                  </a:schemeClr>
                </a:solidFill>
                <a:latin typeface="+mn-lt"/>
              </a:rPr>
              <a:t>atu</a:t>
            </a:r>
            <a:r>
              <a:rPr sz="2200" spc="-45" dirty="0">
                <a:solidFill>
                  <a:schemeClr val="tx2">
                    <a:lumMod val="50000"/>
                  </a:schemeClr>
                </a:solidFill>
                <a:latin typeface="+mn-lt"/>
              </a:rPr>
              <a:t>r</a:t>
            </a:r>
            <a:r>
              <a:rPr sz="2200" spc="-15" dirty="0">
                <a:solidFill>
                  <a:schemeClr val="tx2">
                    <a:lumMod val="50000"/>
                  </a:schemeClr>
                </a:solidFill>
                <a:latin typeface="+mn-lt"/>
              </a:rPr>
              <a:t>e</a:t>
            </a:r>
            <a:endParaRPr sz="2200" dirty="0">
              <a:solidFill>
                <a:schemeClr val="tx2">
                  <a:lumMod val="50000"/>
                </a:schemeClr>
              </a:solidFill>
              <a:latin typeface="+mn-lt"/>
              <a:cs typeface="Helvetica"/>
            </a:endParaRPr>
          </a:p>
          <a:p>
            <a:pPr marL="718185" indent="-342900">
              <a:lnSpc>
                <a:spcPct val="100000"/>
              </a:lnSpc>
              <a:spcBef>
                <a:spcPts val="120"/>
              </a:spcBef>
              <a:buFont typeface="Arial" panose="020B0604020202020204" pitchFamily="34" charset="0"/>
              <a:buChar char="•"/>
            </a:pPr>
            <a:r>
              <a:rPr sz="2200" spc="-35" dirty="0">
                <a:solidFill>
                  <a:schemeClr val="tx2">
                    <a:lumMod val="50000"/>
                  </a:schemeClr>
                </a:solidFill>
                <a:latin typeface="+mn-lt"/>
              </a:rPr>
              <a:t>y</a:t>
            </a:r>
            <a:r>
              <a:rPr sz="2200" spc="-5" dirty="0">
                <a:solidFill>
                  <a:schemeClr val="tx2">
                    <a:lumMod val="50000"/>
                  </a:schemeClr>
                </a:solidFill>
                <a:latin typeface="+mn-lt"/>
              </a:rPr>
              <a:t>ou’</a:t>
            </a:r>
            <a:r>
              <a:rPr sz="2200" spc="-45" dirty="0">
                <a:solidFill>
                  <a:schemeClr val="tx2">
                    <a:lumMod val="50000"/>
                  </a:schemeClr>
                </a:solidFill>
                <a:latin typeface="+mn-lt"/>
              </a:rPr>
              <a:t>v</a:t>
            </a:r>
            <a:r>
              <a:rPr sz="2200" spc="-15" dirty="0">
                <a:solidFill>
                  <a:schemeClr val="tx2">
                    <a:lumMod val="50000"/>
                  </a:schemeClr>
                </a:solidFill>
                <a:latin typeface="+mn-lt"/>
              </a:rPr>
              <a:t>e</a:t>
            </a:r>
            <a:r>
              <a:rPr sz="2200" dirty="0">
                <a:solidFill>
                  <a:schemeClr val="tx2">
                    <a:lumMod val="50000"/>
                  </a:schemeClr>
                </a:solidFill>
                <a:latin typeface="+mn-lt"/>
              </a:rPr>
              <a:t> </a:t>
            </a:r>
            <a:r>
              <a:rPr sz="2200" spc="-5" dirty="0">
                <a:solidFill>
                  <a:schemeClr val="tx2">
                    <a:lumMod val="50000"/>
                  </a:schemeClr>
                </a:solidFill>
                <a:latin typeface="+mn-lt"/>
              </a:rPr>
              <a:t>o</a:t>
            </a:r>
            <a:r>
              <a:rPr sz="2200" spc="-55" dirty="0">
                <a:solidFill>
                  <a:schemeClr val="tx2">
                    <a:lumMod val="50000"/>
                  </a:schemeClr>
                </a:solidFill>
                <a:latin typeface="+mn-lt"/>
              </a:rPr>
              <a:t>r</a:t>
            </a:r>
            <a:r>
              <a:rPr sz="2200" spc="20" dirty="0">
                <a:solidFill>
                  <a:schemeClr val="tx2">
                    <a:lumMod val="50000"/>
                  </a:schemeClr>
                </a:solidFill>
                <a:latin typeface="+mn-lt"/>
              </a:rPr>
              <a:t>g</a:t>
            </a:r>
            <a:r>
              <a:rPr sz="2200" spc="-15" dirty="0">
                <a:solidFill>
                  <a:schemeClr val="tx2">
                    <a:lumMod val="50000"/>
                  </a:schemeClr>
                </a:solidFill>
                <a:latin typeface="+mn-lt"/>
              </a:rPr>
              <a:t>ani</a:t>
            </a:r>
            <a:r>
              <a:rPr sz="2200" spc="-35" dirty="0">
                <a:solidFill>
                  <a:schemeClr val="tx2">
                    <a:lumMod val="50000"/>
                  </a:schemeClr>
                </a:solidFill>
                <a:latin typeface="+mn-lt"/>
              </a:rPr>
              <a:t>z</a:t>
            </a:r>
            <a:r>
              <a:rPr sz="2200" dirty="0">
                <a:solidFill>
                  <a:schemeClr val="tx2">
                    <a:lumMod val="50000"/>
                  </a:schemeClr>
                </a:solidFill>
                <a:latin typeface="+mn-lt"/>
              </a:rPr>
              <a:t>ed</a:t>
            </a:r>
            <a:r>
              <a:rPr sz="2200" spc="-5" dirty="0">
                <a:solidFill>
                  <a:schemeClr val="tx2">
                    <a:lumMod val="50000"/>
                  </a:schemeClr>
                </a:solidFill>
                <a:latin typeface="+mn-lt"/>
              </a:rPr>
              <a:t> </a:t>
            </a:r>
            <a:r>
              <a:rPr sz="2200" spc="-35" dirty="0">
                <a:solidFill>
                  <a:schemeClr val="tx2">
                    <a:lumMod val="50000"/>
                  </a:schemeClr>
                </a:solidFill>
                <a:latin typeface="+mn-lt"/>
              </a:rPr>
              <a:t>y</a:t>
            </a:r>
            <a:r>
              <a:rPr sz="2200" spc="-5" dirty="0">
                <a:solidFill>
                  <a:schemeClr val="tx2">
                    <a:lumMod val="50000"/>
                  </a:schemeClr>
                </a:solidFill>
                <a:latin typeface="+mn-lt"/>
              </a:rPr>
              <a:t>ou</a:t>
            </a:r>
            <a:r>
              <a:rPr sz="2200" dirty="0">
                <a:solidFill>
                  <a:schemeClr val="tx2">
                    <a:lumMod val="50000"/>
                  </a:schemeClr>
                </a:solidFill>
                <a:latin typeface="+mn-lt"/>
              </a:rPr>
              <a:t>r </a:t>
            </a:r>
            <a:r>
              <a:rPr sz="2200" spc="-5" dirty="0">
                <a:solidFill>
                  <a:schemeClr val="tx2">
                    <a:lumMod val="50000"/>
                  </a:schemeClr>
                </a:solidFill>
                <a:latin typeface="+mn-lt"/>
              </a:rPr>
              <a:t>thoughts</a:t>
            </a:r>
            <a:endParaRPr sz="2200" dirty="0">
              <a:solidFill>
                <a:schemeClr val="tx2">
                  <a:lumMod val="50000"/>
                </a:schemeClr>
              </a:solidFill>
              <a:latin typeface="+mn-lt"/>
              <a:cs typeface="Helvetica"/>
            </a:endParaRPr>
          </a:p>
          <a:p>
            <a:pPr marL="718185" indent="-342900">
              <a:lnSpc>
                <a:spcPct val="100000"/>
              </a:lnSpc>
              <a:spcBef>
                <a:spcPts val="120"/>
              </a:spcBef>
              <a:buFont typeface="Arial" panose="020B0604020202020204" pitchFamily="34" charset="0"/>
              <a:buChar char="•"/>
            </a:pPr>
            <a:r>
              <a:rPr lang="en-US" sz="2200" spc="-5" dirty="0">
                <a:solidFill>
                  <a:schemeClr val="tx2">
                    <a:lumMod val="50000"/>
                  </a:schemeClr>
                </a:solidFill>
                <a:latin typeface="+mn-lt"/>
                <a:cs typeface="Helvetica"/>
              </a:rPr>
              <a:t>it will facilitate future grant submissions and papers</a:t>
            </a:r>
            <a:endParaRPr sz="2200" dirty="0">
              <a:solidFill>
                <a:schemeClr val="tx2">
                  <a:lumMod val="50000"/>
                </a:schemeClr>
              </a:solidFill>
              <a:latin typeface="+mn-lt"/>
              <a:cs typeface="Helvetica"/>
            </a:endParaRPr>
          </a:p>
        </p:txBody>
      </p:sp>
      <p:sp>
        <p:nvSpPr>
          <p:cNvPr id="5" name="Title 4">
            <a:extLst>
              <a:ext uri="{FF2B5EF4-FFF2-40B4-BE49-F238E27FC236}">
                <a16:creationId xmlns:a16="http://schemas.microsoft.com/office/drawing/2014/main" id="{C1DA756B-C4E6-4540-9FA9-0D080682431A}"/>
              </a:ext>
            </a:extLst>
          </p:cNvPr>
          <p:cNvSpPr>
            <a:spLocks noGrp="1"/>
          </p:cNvSpPr>
          <p:nvPr>
            <p:ph type="title"/>
          </p:nvPr>
        </p:nvSpPr>
        <p:spPr>
          <a:xfrm>
            <a:off x="381000" y="609600"/>
            <a:ext cx="6844823" cy="707886"/>
          </a:xfrm>
        </p:spPr>
        <p:txBody>
          <a:bodyPr/>
          <a:lstStyle/>
          <a:p>
            <a:r>
              <a:rPr lang="en-US" b="1" dirty="0">
                <a:solidFill>
                  <a:schemeClr val="tx1"/>
                </a:solidFill>
              </a:rPr>
              <a:t>Grant Writing Tips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78230" y="381000"/>
            <a:ext cx="4097654" cy="705321"/>
          </a:xfrm>
          <a:prstGeom prst="rect">
            <a:avLst/>
          </a:prstGeom>
        </p:spPr>
        <p:txBody>
          <a:bodyPr vert="horz" wrap="square" lIns="0" tIns="0" rIns="0" bIns="0" rtlCol="0">
            <a:spAutoFit/>
          </a:bodyPr>
          <a:lstStyle/>
          <a:p>
            <a:pPr marL="12700">
              <a:lnSpc>
                <a:spcPts val="5460"/>
              </a:lnSpc>
            </a:pPr>
            <a:r>
              <a:rPr sz="4600" b="1" spc="-185" dirty="0">
                <a:latin typeface="News Gothic MT"/>
                <a:cs typeface="News Gothic MT"/>
              </a:rPr>
              <a:t>T</a:t>
            </a:r>
            <a:r>
              <a:rPr sz="4600" b="1" spc="-5" dirty="0">
                <a:latin typeface="News Gothic MT"/>
                <a:cs typeface="News Gothic MT"/>
              </a:rPr>
              <a:t>h</a:t>
            </a:r>
            <a:r>
              <a:rPr sz="4600" b="1" dirty="0">
                <a:latin typeface="News Gothic MT"/>
                <a:cs typeface="News Gothic MT"/>
              </a:rPr>
              <a:t>e </a:t>
            </a:r>
            <a:r>
              <a:rPr sz="4600" b="1" spc="-240" dirty="0">
                <a:latin typeface="News Gothic MT"/>
                <a:cs typeface="News Gothic MT"/>
              </a:rPr>
              <a:t>R</a:t>
            </a:r>
            <a:r>
              <a:rPr sz="4600" b="1" spc="-90" dirty="0">
                <a:latin typeface="News Gothic MT"/>
                <a:cs typeface="News Gothic MT"/>
              </a:rPr>
              <a:t>e</a:t>
            </a:r>
            <a:r>
              <a:rPr sz="4600" b="1" spc="-20" dirty="0">
                <a:latin typeface="News Gothic MT"/>
                <a:cs typeface="News Gothic MT"/>
              </a:rPr>
              <a:t>vi</a:t>
            </a:r>
            <a:r>
              <a:rPr sz="4600" b="1" spc="-70" dirty="0">
                <a:latin typeface="News Gothic MT"/>
                <a:cs typeface="News Gothic MT"/>
              </a:rPr>
              <a:t>e</a:t>
            </a:r>
            <a:r>
              <a:rPr sz="4600" b="1" spc="-30" dirty="0">
                <a:latin typeface="News Gothic MT"/>
                <a:cs typeface="News Gothic MT"/>
              </a:rPr>
              <a:t>wer</a:t>
            </a:r>
            <a:r>
              <a:rPr sz="4600" b="1" spc="-65" dirty="0">
                <a:latin typeface="News Gothic MT"/>
                <a:cs typeface="News Gothic MT"/>
              </a:rPr>
              <a:t>s</a:t>
            </a:r>
            <a:endParaRPr sz="4600" b="1" dirty="0">
              <a:latin typeface="News Gothic MT"/>
              <a:cs typeface="News Gothic MT"/>
            </a:endParaRPr>
          </a:p>
        </p:txBody>
      </p:sp>
      <p:sp>
        <p:nvSpPr>
          <p:cNvPr id="3" name="object 3"/>
          <p:cNvSpPr txBox="1">
            <a:spLocks noGrp="1"/>
          </p:cNvSpPr>
          <p:nvPr>
            <p:ph type="body" idx="1"/>
          </p:nvPr>
        </p:nvSpPr>
        <p:spPr>
          <a:xfrm>
            <a:off x="914400" y="1086321"/>
            <a:ext cx="7901939" cy="6481262"/>
          </a:xfrm>
          <a:prstGeom prst="rect">
            <a:avLst/>
          </a:prstGeom>
        </p:spPr>
        <p:txBody>
          <a:bodyPr vert="horz" wrap="square" lIns="0" tIns="259081" rIns="0" bIns="0" rtlCol="0">
            <a:spAutoFit/>
          </a:bodyPr>
          <a:lstStyle/>
          <a:p>
            <a:pPr marL="19685">
              <a:lnSpc>
                <a:spcPct val="100000"/>
              </a:lnSpc>
            </a:pPr>
            <a:r>
              <a:rPr lang="en-US" spc="-5" dirty="0">
                <a:solidFill>
                  <a:schemeClr val="tx1"/>
                </a:solidFill>
              </a:rPr>
              <a:t>The program officer distributes grants to reviewers, mindful of conflicts</a:t>
            </a:r>
          </a:p>
          <a:p>
            <a:pPr marL="19685">
              <a:lnSpc>
                <a:spcPct val="100000"/>
              </a:lnSpc>
            </a:pPr>
            <a:endParaRPr lang="en-US" spc="-5" dirty="0">
              <a:solidFill>
                <a:schemeClr val="tx1"/>
              </a:solidFill>
            </a:endParaRPr>
          </a:p>
          <a:p>
            <a:pPr marL="19685">
              <a:lnSpc>
                <a:spcPct val="100000"/>
              </a:lnSpc>
            </a:pPr>
            <a:r>
              <a:rPr spc="-5" dirty="0">
                <a:solidFill>
                  <a:schemeClr val="tx1"/>
                </a:solidFill>
              </a:rPr>
              <a:t>hopefull</a:t>
            </a:r>
            <a:r>
              <a:rPr dirty="0">
                <a:solidFill>
                  <a:schemeClr val="tx1"/>
                </a:solidFill>
              </a:rPr>
              <a:t>y</a:t>
            </a:r>
            <a:r>
              <a:rPr spc="5" dirty="0">
                <a:solidFill>
                  <a:schemeClr val="tx1"/>
                </a:solidFill>
              </a:rPr>
              <a:t> </a:t>
            </a:r>
            <a:r>
              <a:rPr spc="-5" dirty="0">
                <a:solidFill>
                  <a:schemeClr val="tx1"/>
                </a:solidFill>
              </a:rPr>
              <a:t>th</a:t>
            </a:r>
            <a:r>
              <a:rPr dirty="0">
                <a:solidFill>
                  <a:schemeClr val="tx1"/>
                </a:solidFill>
              </a:rPr>
              <a:t>e </a:t>
            </a:r>
            <a:r>
              <a:rPr spc="-55" dirty="0">
                <a:solidFill>
                  <a:schemeClr val="tx1"/>
                </a:solidFill>
              </a:rPr>
              <a:t>r</a:t>
            </a:r>
            <a:r>
              <a:rPr spc="-50" dirty="0">
                <a:solidFill>
                  <a:schemeClr val="tx1"/>
                </a:solidFill>
              </a:rPr>
              <a:t>e</a:t>
            </a:r>
            <a:r>
              <a:rPr spc="-10" dirty="0">
                <a:solidFill>
                  <a:schemeClr val="tx1"/>
                </a:solidFill>
              </a:rPr>
              <a:t>vi</a:t>
            </a:r>
            <a:r>
              <a:rPr spc="-40" dirty="0">
                <a:solidFill>
                  <a:schemeClr val="tx1"/>
                </a:solidFill>
              </a:rPr>
              <a:t>e</a:t>
            </a:r>
            <a:r>
              <a:rPr spc="-15" dirty="0">
                <a:solidFill>
                  <a:schemeClr val="tx1"/>
                </a:solidFill>
              </a:rPr>
              <a:t>wers</a:t>
            </a:r>
            <a:r>
              <a:rPr dirty="0">
                <a:solidFill>
                  <a:schemeClr val="tx1"/>
                </a:solidFill>
              </a:rPr>
              <a:t> </a:t>
            </a:r>
            <a:r>
              <a:rPr lang="en-US" spc="-15" dirty="0">
                <a:solidFill>
                  <a:schemeClr val="tx1"/>
                </a:solidFill>
              </a:rPr>
              <a:t>will be</a:t>
            </a:r>
            <a:r>
              <a:rPr dirty="0">
                <a:solidFill>
                  <a:schemeClr val="tx1"/>
                </a:solidFill>
              </a:rPr>
              <a:t> </a:t>
            </a:r>
            <a:r>
              <a:rPr spc="-70" dirty="0">
                <a:solidFill>
                  <a:schemeClr val="tx1"/>
                </a:solidFill>
              </a:rPr>
              <a:t>e</a:t>
            </a:r>
            <a:r>
              <a:rPr spc="-15" dirty="0">
                <a:solidFill>
                  <a:schemeClr val="tx1"/>
                </a:solidFill>
              </a:rPr>
              <a:t>xpe</a:t>
            </a:r>
            <a:r>
              <a:rPr spc="100" dirty="0">
                <a:solidFill>
                  <a:schemeClr val="tx1"/>
                </a:solidFill>
              </a:rPr>
              <a:t>r</a:t>
            </a:r>
            <a:r>
              <a:rPr spc="-5" dirty="0">
                <a:solidFill>
                  <a:schemeClr val="tx1"/>
                </a:solidFill>
              </a:rPr>
              <a:t>t</a:t>
            </a:r>
            <a:r>
              <a:rPr dirty="0">
                <a:solidFill>
                  <a:schemeClr val="tx1"/>
                </a:solidFill>
              </a:rPr>
              <a:t>s in</a:t>
            </a:r>
            <a:r>
              <a:rPr spc="-5" dirty="0">
                <a:solidFill>
                  <a:schemeClr val="tx1"/>
                </a:solidFill>
              </a:rPr>
              <a:t> </a:t>
            </a:r>
            <a:r>
              <a:rPr spc="-40" dirty="0">
                <a:solidFill>
                  <a:schemeClr val="tx1"/>
                </a:solidFill>
              </a:rPr>
              <a:t>y</a:t>
            </a:r>
            <a:r>
              <a:rPr spc="-5" dirty="0">
                <a:solidFill>
                  <a:schemeClr val="tx1"/>
                </a:solidFill>
              </a:rPr>
              <a:t>ou</a:t>
            </a:r>
            <a:r>
              <a:rPr dirty="0">
                <a:solidFill>
                  <a:schemeClr val="tx1"/>
                </a:solidFill>
              </a:rPr>
              <a:t>r </a:t>
            </a:r>
            <a:r>
              <a:rPr spc="-15" dirty="0">
                <a:solidFill>
                  <a:schemeClr val="tx1"/>
                </a:solidFill>
              </a:rPr>
              <a:t>field</a:t>
            </a:r>
            <a:r>
              <a:rPr lang="en-US" spc="-15" dirty="0">
                <a:solidFill>
                  <a:schemeClr val="tx1"/>
                </a:solidFill>
              </a:rPr>
              <a:t>, but not always</a:t>
            </a:r>
            <a:endParaRPr sz="2600" dirty="0">
              <a:solidFill>
                <a:schemeClr val="tx1"/>
              </a:solidFill>
              <a:latin typeface="Helvetica"/>
              <a:cs typeface="Helvetica"/>
            </a:endParaRPr>
          </a:p>
          <a:p>
            <a:pPr marL="375285" marR="90805" indent="-355600">
              <a:lnSpc>
                <a:spcPts val="2900"/>
              </a:lnSpc>
              <a:spcBef>
                <a:spcPts val="2060"/>
              </a:spcBef>
            </a:pPr>
            <a:r>
              <a:rPr spc="-15" dirty="0">
                <a:solidFill>
                  <a:schemeClr val="tx1"/>
                </a:solidFill>
              </a:rPr>
              <a:t>ea</a:t>
            </a:r>
            <a:r>
              <a:rPr spc="-40" dirty="0">
                <a:solidFill>
                  <a:schemeClr val="tx1"/>
                </a:solidFill>
              </a:rPr>
              <a:t>c</a:t>
            </a:r>
            <a:r>
              <a:rPr dirty="0">
                <a:solidFill>
                  <a:schemeClr val="tx1"/>
                </a:solidFill>
              </a:rPr>
              <a:t>h</a:t>
            </a:r>
            <a:r>
              <a:rPr spc="-5" dirty="0">
                <a:solidFill>
                  <a:schemeClr val="tx1"/>
                </a:solidFill>
              </a:rPr>
              <a:t> </a:t>
            </a:r>
            <a:r>
              <a:rPr spc="-55" dirty="0">
                <a:solidFill>
                  <a:schemeClr val="tx1"/>
                </a:solidFill>
              </a:rPr>
              <a:t>r</a:t>
            </a:r>
            <a:r>
              <a:rPr spc="-50" dirty="0">
                <a:solidFill>
                  <a:schemeClr val="tx1"/>
                </a:solidFill>
              </a:rPr>
              <a:t>e</a:t>
            </a:r>
            <a:r>
              <a:rPr spc="-10" dirty="0">
                <a:solidFill>
                  <a:schemeClr val="tx1"/>
                </a:solidFill>
              </a:rPr>
              <a:t>vi</a:t>
            </a:r>
            <a:r>
              <a:rPr spc="-40" dirty="0">
                <a:solidFill>
                  <a:schemeClr val="tx1"/>
                </a:solidFill>
              </a:rPr>
              <a:t>e</a:t>
            </a:r>
            <a:r>
              <a:rPr spc="-15" dirty="0">
                <a:solidFill>
                  <a:schemeClr val="tx1"/>
                </a:solidFill>
              </a:rPr>
              <a:t>wer</a:t>
            </a:r>
            <a:r>
              <a:rPr dirty="0">
                <a:solidFill>
                  <a:schemeClr val="tx1"/>
                </a:solidFill>
              </a:rPr>
              <a:t> </a:t>
            </a:r>
            <a:r>
              <a:rPr spc="-50" dirty="0">
                <a:solidFill>
                  <a:schemeClr val="tx1"/>
                </a:solidFill>
              </a:rPr>
              <a:t>g</a:t>
            </a:r>
            <a:r>
              <a:rPr spc="-15" dirty="0">
                <a:solidFill>
                  <a:schemeClr val="tx1"/>
                </a:solidFill>
              </a:rPr>
              <a:t>ets</a:t>
            </a:r>
            <a:r>
              <a:rPr dirty="0">
                <a:solidFill>
                  <a:schemeClr val="tx1"/>
                </a:solidFill>
              </a:rPr>
              <a:t> </a:t>
            </a:r>
            <a:r>
              <a:rPr spc="-15" dirty="0">
                <a:solidFill>
                  <a:schemeClr val="tx1"/>
                </a:solidFill>
              </a:rPr>
              <a:t>assigned</a:t>
            </a:r>
            <a:r>
              <a:rPr spc="-5" dirty="0">
                <a:solidFill>
                  <a:schemeClr val="tx1"/>
                </a:solidFill>
              </a:rPr>
              <a:t> </a:t>
            </a:r>
            <a:r>
              <a:rPr spc="-15" dirty="0">
                <a:solidFill>
                  <a:schemeClr val="tx1"/>
                </a:solidFill>
              </a:rPr>
              <a:t>5-</a:t>
            </a:r>
            <a:r>
              <a:rPr lang="en-US" spc="-15" dirty="0">
                <a:solidFill>
                  <a:schemeClr val="tx1"/>
                </a:solidFill>
              </a:rPr>
              <a:t>10</a:t>
            </a:r>
            <a:r>
              <a:rPr dirty="0">
                <a:solidFill>
                  <a:schemeClr val="tx1"/>
                </a:solidFill>
              </a:rPr>
              <a:t> </a:t>
            </a:r>
            <a:r>
              <a:rPr spc="35" dirty="0">
                <a:solidFill>
                  <a:schemeClr val="tx1"/>
                </a:solidFill>
              </a:rPr>
              <a:t>g</a:t>
            </a:r>
            <a:r>
              <a:rPr spc="-35" dirty="0">
                <a:solidFill>
                  <a:schemeClr val="tx1"/>
                </a:solidFill>
              </a:rPr>
              <a:t>r</a:t>
            </a:r>
            <a:r>
              <a:rPr dirty="0">
                <a:solidFill>
                  <a:schemeClr val="tx1"/>
                </a:solidFill>
              </a:rPr>
              <a:t>ants</a:t>
            </a:r>
            <a:r>
              <a:rPr spc="-5" dirty="0">
                <a:solidFill>
                  <a:schemeClr val="tx1"/>
                </a:solidFill>
              </a:rPr>
              <a:t> </a:t>
            </a:r>
            <a:r>
              <a:rPr spc="-25" dirty="0">
                <a:solidFill>
                  <a:schemeClr val="tx1"/>
                </a:solidFill>
              </a:rPr>
              <a:t>w</a:t>
            </a:r>
            <a:r>
              <a:rPr spc="-20" dirty="0">
                <a:solidFill>
                  <a:schemeClr val="tx1"/>
                </a:solidFill>
              </a:rPr>
              <a:t>he</a:t>
            </a:r>
            <a:r>
              <a:rPr spc="-55" dirty="0">
                <a:solidFill>
                  <a:schemeClr val="tx1"/>
                </a:solidFill>
              </a:rPr>
              <a:t>r</a:t>
            </a:r>
            <a:r>
              <a:rPr spc="-15" dirty="0">
                <a:solidFill>
                  <a:schemeClr val="tx1"/>
                </a:solidFill>
              </a:rPr>
              <a:t>e</a:t>
            </a:r>
            <a:r>
              <a:rPr dirty="0">
                <a:solidFill>
                  <a:schemeClr val="tx1"/>
                </a:solidFill>
              </a:rPr>
              <a:t> </a:t>
            </a:r>
            <a:r>
              <a:rPr spc="-5" dirty="0">
                <a:solidFill>
                  <a:schemeClr val="tx1"/>
                </a:solidFill>
              </a:rPr>
              <a:t>th</a:t>
            </a:r>
            <a:r>
              <a:rPr spc="-30" dirty="0">
                <a:solidFill>
                  <a:schemeClr val="tx1"/>
                </a:solidFill>
              </a:rPr>
              <a:t>e</a:t>
            </a:r>
            <a:r>
              <a:rPr spc="-15" dirty="0">
                <a:solidFill>
                  <a:schemeClr val="tx1"/>
                </a:solidFill>
              </a:rPr>
              <a:t>y</a:t>
            </a:r>
            <a:r>
              <a:rPr spc="-10" dirty="0">
                <a:solidFill>
                  <a:schemeClr val="tx1"/>
                </a:solidFill>
              </a:rPr>
              <a:t> </a:t>
            </a:r>
            <a:r>
              <a:rPr spc="-5" dirty="0">
                <a:solidFill>
                  <a:schemeClr val="tx1"/>
                </a:solidFill>
              </a:rPr>
              <a:t>nee</a:t>
            </a:r>
            <a:r>
              <a:rPr dirty="0">
                <a:solidFill>
                  <a:schemeClr val="tx1"/>
                </a:solidFill>
              </a:rPr>
              <a:t>d </a:t>
            </a:r>
            <a:r>
              <a:rPr spc="-5" dirty="0">
                <a:solidFill>
                  <a:schemeClr val="tx1"/>
                </a:solidFill>
              </a:rPr>
              <a:t>t</a:t>
            </a:r>
            <a:r>
              <a:rPr dirty="0">
                <a:solidFill>
                  <a:schemeClr val="tx1"/>
                </a:solidFill>
              </a:rPr>
              <a:t>o</a:t>
            </a:r>
            <a:r>
              <a:rPr spc="-5" dirty="0">
                <a:solidFill>
                  <a:schemeClr val="tx1"/>
                </a:solidFill>
              </a:rPr>
              <a:t> </a:t>
            </a:r>
            <a:r>
              <a:rPr b="1" dirty="0">
                <a:solidFill>
                  <a:schemeClr val="tx1"/>
                </a:solidFill>
                <a:latin typeface="News Gothic MT"/>
                <a:cs typeface="News Gothic MT"/>
              </a:rPr>
              <a:t>write</a:t>
            </a:r>
            <a:r>
              <a:rPr b="1" spc="-5" dirty="0">
                <a:solidFill>
                  <a:schemeClr val="tx1"/>
                </a:solidFill>
                <a:latin typeface="News Gothic MT"/>
                <a:cs typeface="News Gothic MT"/>
              </a:rPr>
              <a:t> </a:t>
            </a:r>
            <a:r>
              <a:rPr b="1" spc="-55" dirty="0">
                <a:solidFill>
                  <a:schemeClr val="tx1"/>
                </a:solidFill>
                <a:latin typeface="News Gothic MT"/>
                <a:cs typeface="News Gothic MT"/>
              </a:rPr>
              <a:t>r</a:t>
            </a:r>
            <a:r>
              <a:rPr b="1" spc="-75" dirty="0">
                <a:solidFill>
                  <a:schemeClr val="tx1"/>
                </a:solidFill>
                <a:latin typeface="News Gothic MT"/>
                <a:cs typeface="News Gothic MT"/>
              </a:rPr>
              <a:t>e</a:t>
            </a:r>
            <a:r>
              <a:rPr b="1" dirty="0">
                <a:solidFill>
                  <a:schemeClr val="tx1"/>
                </a:solidFill>
                <a:latin typeface="News Gothic MT"/>
                <a:cs typeface="News Gothic MT"/>
              </a:rPr>
              <a:t>vi</a:t>
            </a:r>
            <a:r>
              <a:rPr b="1" spc="-40" dirty="0">
                <a:solidFill>
                  <a:schemeClr val="tx1"/>
                </a:solidFill>
                <a:latin typeface="News Gothic MT"/>
                <a:cs typeface="News Gothic MT"/>
              </a:rPr>
              <a:t>e</a:t>
            </a:r>
            <a:r>
              <a:rPr b="1" spc="-20" dirty="0">
                <a:solidFill>
                  <a:schemeClr val="tx1"/>
                </a:solidFill>
                <a:latin typeface="News Gothic MT"/>
                <a:cs typeface="News Gothic MT"/>
              </a:rPr>
              <a:t>ws</a:t>
            </a:r>
            <a:r>
              <a:rPr b="1" spc="-10" dirty="0">
                <a:solidFill>
                  <a:schemeClr val="tx1"/>
                </a:solidFill>
                <a:latin typeface="News Gothic MT"/>
                <a:cs typeface="News Gothic MT"/>
              </a:rPr>
              <a:t> </a:t>
            </a:r>
            <a:r>
              <a:rPr spc="-5" dirty="0">
                <a:solidFill>
                  <a:schemeClr val="tx1"/>
                </a:solidFill>
              </a:rPr>
              <a:t>(</a:t>
            </a:r>
            <a:r>
              <a:rPr dirty="0">
                <a:solidFill>
                  <a:schemeClr val="tx1"/>
                </a:solidFill>
              </a:rPr>
              <a:t>1</a:t>
            </a:r>
            <a:r>
              <a:rPr sz="2400" baseline="24305" dirty="0">
                <a:solidFill>
                  <a:schemeClr val="tx1"/>
                </a:solidFill>
              </a:rPr>
              <a:t>s</a:t>
            </a:r>
            <a:r>
              <a:rPr sz="2400" spc="-7" baseline="24305" dirty="0">
                <a:solidFill>
                  <a:schemeClr val="tx1"/>
                </a:solidFill>
              </a:rPr>
              <a:t>t</a:t>
            </a:r>
            <a:r>
              <a:rPr sz="2400" spc="-10" dirty="0">
                <a:solidFill>
                  <a:schemeClr val="tx1"/>
                </a:solidFill>
              </a:rPr>
              <a:t>,</a:t>
            </a:r>
            <a:r>
              <a:rPr sz="2400" dirty="0">
                <a:solidFill>
                  <a:schemeClr val="tx1"/>
                </a:solidFill>
              </a:rPr>
              <a:t> </a:t>
            </a:r>
            <a:r>
              <a:rPr sz="2400" spc="-5" dirty="0">
                <a:solidFill>
                  <a:schemeClr val="tx1"/>
                </a:solidFill>
              </a:rPr>
              <a:t>2</a:t>
            </a:r>
            <a:r>
              <a:rPr sz="2400" spc="-7" baseline="24305" dirty="0">
                <a:solidFill>
                  <a:schemeClr val="tx1"/>
                </a:solidFill>
              </a:rPr>
              <a:t>n</a:t>
            </a:r>
            <a:r>
              <a:rPr sz="2400" baseline="24305" dirty="0">
                <a:solidFill>
                  <a:schemeClr val="tx1"/>
                </a:solidFill>
              </a:rPr>
              <a:t>d</a:t>
            </a:r>
            <a:r>
              <a:rPr sz="2400" spc="-10" dirty="0">
                <a:solidFill>
                  <a:schemeClr val="tx1"/>
                </a:solidFill>
              </a:rPr>
              <a:t>,</a:t>
            </a:r>
            <a:r>
              <a:rPr sz="2400" dirty="0">
                <a:solidFill>
                  <a:schemeClr val="tx1"/>
                </a:solidFill>
              </a:rPr>
              <a:t> </a:t>
            </a:r>
            <a:r>
              <a:rPr sz="2400" spc="-5" dirty="0">
                <a:solidFill>
                  <a:schemeClr val="tx1"/>
                </a:solidFill>
              </a:rPr>
              <a:t>o</a:t>
            </a:r>
            <a:r>
              <a:rPr sz="2400" dirty="0">
                <a:solidFill>
                  <a:schemeClr val="tx1"/>
                </a:solidFill>
              </a:rPr>
              <a:t>r </a:t>
            </a:r>
            <a:r>
              <a:rPr sz="2400" spc="-5" dirty="0">
                <a:solidFill>
                  <a:schemeClr val="tx1"/>
                </a:solidFill>
              </a:rPr>
              <a:t>3</a:t>
            </a:r>
            <a:r>
              <a:rPr sz="2400" spc="-60" baseline="24305" dirty="0">
                <a:solidFill>
                  <a:schemeClr val="tx1"/>
                </a:solidFill>
              </a:rPr>
              <a:t>r</a:t>
            </a:r>
            <a:r>
              <a:rPr sz="2400" spc="-15" baseline="24305" dirty="0">
                <a:solidFill>
                  <a:schemeClr val="tx1"/>
                </a:solidFill>
              </a:rPr>
              <a:t>d</a:t>
            </a:r>
            <a:r>
              <a:rPr sz="2400" spc="367" baseline="24305" dirty="0">
                <a:solidFill>
                  <a:schemeClr val="tx1"/>
                </a:solidFill>
              </a:rPr>
              <a:t> </a:t>
            </a:r>
            <a:r>
              <a:rPr sz="2400" spc="-55" dirty="0">
                <a:solidFill>
                  <a:schemeClr val="tx1"/>
                </a:solidFill>
              </a:rPr>
              <a:t>r</a:t>
            </a:r>
            <a:r>
              <a:rPr sz="2400" spc="-50" dirty="0">
                <a:solidFill>
                  <a:schemeClr val="tx1"/>
                </a:solidFill>
              </a:rPr>
              <a:t>e</a:t>
            </a:r>
            <a:r>
              <a:rPr sz="2400" spc="-10" dirty="0">
                <a:solidFill>
                  <a:schemeClr val="tx1"/>
                </a:solidFill>
              </a:rPr>
              <a:t>vi</a:t>
            </a:r>
            <a:r>
              <a:rPr sz="2400" spc="-40" dirty="0">
                <a:solidFill>
                  <a:schemeClr val="tx1"/>
                </a:solidFill>
              </a:rPr>
              <a:t>e</a:t>
            </a:r>
            <a:r>
              <a:rPr sz="2400" spc="-15" dirty="0">
                <a:solidFill>
                  <a:schemeClr val="tx1"/>
                </a:solidFill>
              </a:rPr>
              <a:t>wer)</a:t>
            </a:r>
            <a:endParaRPr sz="2400" dirty="0">
              <a:solidFill>
                <a:schemeClr val="tx1"/>
              </a:solidFill>
            </a:endParaRPr>
          </a:p>
          <a:p>
            <a:pPr marL="375285" marR="5080" indent="-355600">
              <a:lnSpc>
                <a:spcPts val="2900"/>
              </a:lnSpc>
              <a:spcBef>
                <a:spcPts val="1900"/>
              </a:spcBef>
            </a:pPr>
            <a:r>
              <a:rPr lang="en-US" sz="2600" spc="-1235" dirty="0">
                <a:solidFill>
                  <a:schemeClr val="tx1"/>
                </a:solidFill>
                <a:latin typeface="Wingdings 2"/>
                <a:cs typeface="Wingdings 2"/>
              </a:rPr>
              <a:t>	</a:t>
            </a:r>
            <a:r>
              <a:rPr spc="-15" dirty="0">
                <a:solidFill>
                  <a:schemeClr val="tx1"/>
                </a:solidFill>
              </a:rPr>
              <a:t>ea</a:t>
            </a:r>
            <a:r>
              <a:rPr spc="-40" dirty="0">
                <a:solidFill>
                  <a:schemeClr val="tx1"/>
                </a:solidFill>
              </a:rPr>
              <a:t>c</a:t>
            </a:r>
            <a:r>
              <a:rPr dirty="0">
                <a:solidFill>
                  <a:schemeClr val="tx1"/>
                </a:solidFill>
              </a:rPr>
              <a:t>h</a:t>
            </a:r>
            <a:r>
              <a:rPr spc="-5" dirty="0">
                <a:solidFill>
                  <a:schemeClr val="tx1"/>
                </a:solidFill>
              </a:rPr>
              <a:t> </a:t>
            </a:r>
            <a:r>
              <a:rPr spc="-55" dirty="0">
                <a:solidFill>
                  <a:schemeClr val="tx1"/>
                </a:solidFill>
              </a:rPr>
              <a:t>r</a:t>
            </a:r>
            <a:r>
              <a:rPr spc="-50" dirty="0">
                <a:solidFill>
                  <a:schemeClr val="tx1"/>
                </a:solidFill>
              </a:rPr>
              <a:t>e</a:t>
            </a:r>
            <a:r>
              <a:rPr spc="-10" dirty="0">
                <a:solidFill>
                  <a:schemeClr val="tx1"/>
                </a:solidFill>
              </a:rPr>
              <a:t>vi</a:t>
            </a:r>
            <a:r>
              <a:rPr spc="-40" dirty="0">
                <a:solidFill>
                  <a:schemeClr val="tx1"/>
                </a:solidFill>
              </a:rPr>
              <a:t>e</a:t>
            </a:r>
            <a:r>
              <a:rPr spc="-15" dirty="0">
                <a:solidFill>
                  <a:schemeClr val="tx1"/>
                </a:solidFill>
              </a:rPr>
              <a:t>wer</a:t>
            </a:r>
            <a:r>
              <a:rPr dirty="0">
                <a:solidFill>
                  <a:schemeClr val="tx1"/>
                </a:solidFill>
              </a:rPr>
              <a:t> </a:t>
            </a:r>
            <a:r>
              <a:rPr spc="-25" dirty="0">
                <a:solidFill>
                  <a:schemeClr val="tx1"/>
                </a:solidFill>
              </a:rPr>
              <a:t>m</a:t>
            </a:r>
            <a:r>
              <a:rPr spc="-40" dirty="0">
                <a:solidFill>
                  <a:schemeClr val="tx1"/>
                </a:solidFill>
              </a:rPr>
              <a:t>a</a:t>
            </a:r>
            <a:r>
              <a:rPr spc="-15" dirty="0">
                <a:solidFill>
                  <a:schemeClr val="tx1"/>
                </a:solidFill>
              </a:rPr>
              <a:t>y</a:t>
            </a:r>
            <a:r>
              <a:rPr dirty="0">
                <a:solidFill>
                  <a:schemeClr val="tx1"/>
                </a:solidFill>
              </a:rPr>
              <a:t> </a:t>
            </a:r>
            <a:r>
              <a:rPr spc="-15" dirty="0">
                <a:solidFill>
                  <a:schemeClr val="tx1"/>
                </a:solidFill>
              </a:rPr>
              <a:t>also</a:t>
            </a:r>
            <a:r>
              <a:rPr dirty="0">
                <a:solidFill>
                  <a:schemeClr val="tx1"/>
                </a:solidFill>
              </a:rPr>
              <a:t> </a:t>
            </a:r>
            <a:r>
              <a:rPr spc="-50" dirty="0">
                <a:solidFill>
                  <a:schemeClr val="tx1"/>
                </a:solidFill>
              </a:rPr>
              <a:t>g</a:t>
            </a:r>
            <a:r>
              <a:rPr dirty="0">
                <a:solidFill>
                  <a:schemeClr val="tx1"/>
                </a:solidFill>
              </a:rPr>
              <a:t>et</a:t>
            </a:r>
            <a:r>
              <a:rPr spc="-5" dirty="0">
                <a:solidFill>
                  <a:schemeClr val="tx1"/>
                </a:solidFill>
              </a:rPr>
              <a:t> </a:t>
            </a:r>
            <a:r>
              <a:rPr dirty="0">
                <a:solidFill>
                  <a:schemeClr val="tx1"/>
                </a:solidFill>
              </a:rPr>
              <a:t>another</a:t>
            </a:r>
            <a:r>
              <a:rPr spc="-5" dirty="0">
                <a:solidFill>
                  <a:schemeClr val="tx1"/>
                </a:solidFill>
              </a:rPr>
              <a:t> </a:t>
            </a:r>
            <a:r>
              <a:rPr spc="-15" dirty="0">
                <a:solidFill>
                  <a:schemeClr val="tx1"/>
                </a:solidFill>
              </a:rPr>
              <a:t>2-5</a:t>
            </a:r>
            <a:r>
              <a:rPr dirty="0">
                <a:solidFill>
                  <a:schemeClr val="tx1"/>
                </a:solidFill>
              </a:rPr>
              <a:t> </a:t>
            </a:r>
            <a:r>
              <a:rPr spc="35" dirty="0">
                <a:solidFill>
                  <a:schemeClr val="tx1"/>
                </a:solidFill>
              </a:rPr>
              <a:t>g</a:t>
            </a:r>
            <a:r>
              <a:rPr spc="-35" dirty="0">
                <a:solidFill>
                  <a:schemeClr val="tx1"/>
                </a:solidFill>
              </a:rPr>
              <a:t>r</a:t>
            </a:r>
            <a:r>
              <a:rPr dirty="0">
                <a:solidFill>
                  <a:schemeClr val="tx1"/>
                </a:solidFill>
              </a:rPr>
              <a:t>ants</a:t>
            </a:r>
            <a:r>
              <a:rPr spc="-5" dirty="0">
                <a:solidFill>
                  <a:schemeClr val="tx1"/>
                </a:solidFill>
              </a:rPr>
              <a:t> that th</a:t>
            </a:r>
            <a:r>
              <a:rPr spc="-30" dirty="0">
                <a:solidFill>
                  <a:schemeClr val="tx1"/>
                </a:solidFill>
              </a:rPr>
              <a:t>e</a:t>
            </a:r>
            <a:r>
              <a:rPr spc="-15" dirty="0">
                <a:solidFill>
                  <a:schemeClr val="tx1"/>
                </a:solidFill>
              </a:rPr>
              <a:t>y</a:t>
            </a:r>
            <a:r>
              <a:rPr dirty="0">
                <a:solidFill>
                  <a:schemeClr val="tx1"/>
                </a:solidFill>
              </a:rPr>
              <a:t> </a:t>
            </a:r>
            <a:r>
              <a:rPr spc="-15" dirty="0">
                <a:solidFill>
                  <a:schemeClr val="tx1"/>
                </a:solidFill>
              </a:rPr>
              <a:t>a</a:t>
            </a:r>
            <a:r>
              <a:rPr spc="-55" dirty="0">
                <a:solidFill>
                  <a:schemeClr val="tx1"/>
                </a:solidFill>
              </a:rPr>
              <a:t>r</a:t>
            </a:r>
            <a:r>
              <a:rPr spc="-15" dirty="0">
                <a:solidFill>
                  <a:schemeClr val="tx1"/>
                </a:solidFill>
              </a:rPr>
              <a:t>e</a:t>
            </a:r>
            <a:r>
              <a:rPr spc="-10" dirty="0">
                <a:solidFill>
                  <a:schemeClr val="tx1"/>
                </a:solidFill>
              </a:rPr>
              <a:t> </a:t>
            </a:r>
            <a:r>
              <a:rPr b="1" spc="-55" dirty="0">
                <a:solidFill>
                  <a:schemeClr val="tx1"/>
                </a:solidFill>
                <a:latin typeface="News Gothic MT"/>
                <a:cs typeface="News Gothic MT"/>
              </a:rPr>
              <a:t>r</a:t>
            </a:r>
            <a:r>
              <a:rPr b="1" spc="-5" dirty="0">
                <a:solidFill>
                  <a:schemeClr val="tx1"/>
                </a:solidFill>
                <a:latin typeface="News Gothic MT"/>
                <a:cs typeface="News Gothic MT"/>
              </a:rPr>
              <a:t>eade</a:t>
            </a:r>
            <a:r>
              <a:rPr b="1" spc="30" dirty="0">
                <a:solidFill>
                  <a:schemeClr val="tx1"/>
                </a:solidFill>
                <a:latin typeface="News Gothic MT"/>
                <a:cs typeface="News Gothic MT"/>
              </a:rPr>
              <a:t>r</a:t>
            </a:r>
            <a:r>
              <a:rPr b="1" spc="-15" dirty="0">
                <a:solidFill>
                  <a:schemeClr val="tx1"/>
                </a:solidFill>
                <a:latin typeface="News Gothic MT"/>
                <a:cs typeface="News Gothic MT"/>
              </a:rPr>
              <a:t>s</a:t>
            </a:r>
            <a:r>
              <a:rPr b="1" spc="-5" dirty="0">
                <a:solidFill>
                  <a:schemeClr val="tx1"/>
                </a:solidFill>
                <a:latin typeface="News Gothic MT"/>
                <a:cs typeface="News Gothic MT"/>
              </a:rPr>
              <a:t> </a:t>
            </a:r>
            <a:r>
              <a:rPr spc="-5" dirty="0">
                <a:solidFill>
                  <a:schemeClr val="tx1"/>
                </a:solidFill>
              </a:rPr>
              <a:t>on</a:t>
            </a:r>
            <a:endParaRPr sz="2600" dirty="0">
              <a:solidFill>
                <a:schemeClr val="tx1"/>
              </a:solidFill>
            </a:endParaRPr>
          </a:p>
          <a:p>
            <a:pPr marL="375285" marR="304800" indent="-355600">
              <a:lnSpc>
                <a:spcPts val="2900"/>
              </a:lnSpc>
              <a:spcBef>
                <a:spcPts val="2000"/>
              </a:spcBef>
            </a:pPr>
            <a:r>
              <a:rPr lang="en-US" sz="2600" spc="-1235" dirty="0">
                <a:solidFill>
                  <a:schemeClr val="tx1"/>
                </a:solidFill>
                <a:latin typeface="Wingdings 2"/>
                <a:cs typeface="Wingdings 2"/>
              </a:rPr>
              <a:t>	</a:t>
            </a:r>
            <a:r>
              <a:rPr spc="-5" dirty="0">
                <a:solidFill>
                  <a:schemeClr val="tx1"/>
                </a:solidFill>
              </a:rPr>
              <a:t>thi</a:t>
            </a:r>
            <a:r>
              <a:rPr dirty="0">
                <a:solidFill>
                  <a:schemeClr val="tx1"/>
                </a:solidFill>
              </a:rPr>
              <a:t>s </a:t>
            </a:r>
            <a:r>
              <a:rPr spc="-10" dirty="0">
                <a:solidFill>
                  <a:schemeClr val="tx1"/>
                </a:solidFill>
              </a:rPr>
              <a:t>is</a:t>
            </a:r>
            <a:r>
              <a:rPr dirty="0">
                <a:solidFill>
                  <a:schemeClr val="tx1"/>
                </a:solidFill>
              </a:rPr>
              <a:t> </a:t>
            </a:r>
            <a:r>
              <a:rPr spc="-15" dirty="0">
                <a:solidFill>
                  <a:schemeClr val="tx1"/>
                </a:solidFill>
              </a:rPr>
              <a:t>a</a:t>
            </a:r>
            <a:r>
              <a:rPr dirty="0">
                <a:solidFill>
                  <a:schemeClr val="tx1"/>
                </a:solidFill>
              </a:rPr>
              <a:t> </a:t>
            </a:r>
            <a:r>
              <a:rPr spc="-5" dirty="0">
                <a:solidFill>
                  <a:schemeClr val="tx1"/>
                </a:solidFill>
              </a:rPr>
              <a:t>he</a:t>
            </a:r>
            <a:r>
              <a:rPr spc="-50" dirty="0">
                <a:solidFill>
                  <a:schemeClr val="tx1"/>
                </a:solidFill>
              </a:rPr>
              <a:t>a</a:t>
            </a:r>
            <a:r>
              <a:rPr spc="-15" dirty="0">
                <a:solidFill>
                  <a:schemeClr val="tx1"/>
                </a:solidFill>
              </a:rPr>
              <a:t>vy</a:t>
            </a:r>
            <a:r>
              <a:rPr dirty="0">
                <a:solidFill>
                  <a:schemeClr val="tx1"/>
                </a:solidFill>
              </a:rPr>
              <a:t> load</a:t>
            </a:r>
            <a:r>
              <a:rPr spc="-5" dirty="0">
                <a:solidFill>
                  <a:schemeClr val="tx1"/>
                </a:solidFill>
              </a:rPr>
              <a:t> </a:t>
            </a:r>
            <a:r>
              <a:rPr dirty="0">
                <a:solidFill>
                  <a:schemeClr val="tx1"/>
                </a:solidFill>
              </a:rPr>
              <a:t>– </a:t>
            </a:r>
            <a:r>
              <a:rPr lang="en-US" dirty="0">
                <a:solidFill>
                  <a:schemeClr val="tx1"/>
                </a:solidFill>
              </a:rPr>
              <a:t>in my opinion </a:t>
            </a:r>
            <a:r>
              <a:rPr spc="-15" dirty="0">
                <a:solidFill>
                  <a:schemeClr val="tx1"/>
                </a:solidFill>
              </a:rPr>
              <a:t>ea</a:t>
            </a:r>
            <a:r>
              <a:rPr spc="-40" dirty="0">
                <a:solidFill>
                  <a:schemeClr val="tx1"/>
                </a:solidFill>
              </a:rPr>
              <a:t>c</a:t>
            </a:r>
            <a:r>
              <a:rPr dirty="0">
                <a:solidFill>
                  <a:schemeClr val="tx1"/>
                </a:solidFill>
              </a:rPr>
              <a:t>h</a:t>
            </a:r>
            <a:r>
              <a:rPr spc="-5" dirty="0">
                <a:solidFill>
                  <a:schemeClr val="tx1"/>
                </a:solidFill>
              </a:rPr>
              <a:t> </a:t>
            </a:r>
            <a:r>
              <a:rPr spc="35" dirty="0">
                <a:solidFill>
                  <a:schemeClr val="tx1"/>
                </a:solidFill>
              </a:rPr>
              <a:t>g</a:t>
            </a:r>
            <a:r>
              <a:rPr spc="-35" dirty="0">
                <a:solidFill>
                  <a:schemeClr val="tx1"/>
                </a:solidFill>
              </a:rPr>
              <a:t>r</a:t>
            </a:r>
            <a:r>
              <a:rPr dirty="0">
                <a:solidFill>
                  <a:schemeClr val="tx1"/>
                </a:solidFill>
              </a:rPr>
              <a:t>ant</a:t>
            </a:r>
            <a:r>
              <a:rPr spc="-5" dirty="0">
                <a:solidFill>
                  <a:schemeClr val="tx1"/>
                </a:solidFill>
              </a:rPr>
              <a:t> </a:t>
            </a:r>
            <a:r>
              <a:rPr lang="en-US" spc="-15" dirty="0">
                <a:solidFill>
                  <a:schemeClr val="tx1"/>
                </a:solidFill>
              </a:rPr>
              <a:t>takes at least eight hours to read, read again, read again and write a coherent, balanced critique</a:t>
            </a:r>
          </a:p>
          <a:p>
            <a:pPr marL="375285" marR="304800" indent="-355600">
              <a:lnSpc>
                <a:spcPts val="2900"/>
              </a:lnSpc>
              <a:spcBef>
                <a:spcPts val="2000"/>
              </a:spcBef>
            </a:pPr>
            <a:r>
              <a:rPr lang="en-US" sz="2600" spc="-15" dirty="0">
                <a:solidFill>
                  <a:schemeClr val="tx1"/>
                </a:solidFill>
                <a:latin typeface="Helvetica"/>
                <a:cs typeface="Helvetica"/>
              </a:rPr>
              <a:t>there is incentive to narrow the field by </a:t>
            </a:r>
            <a:r>
              <a:rPr lang="en-US" sz="2600" spc="-15" dirty="0" err="1">
                <a:solidFill>
                  <a:schemeClr val="tx1"/>
                </a:solidFill>
                <a:latin typeface="Helvetica"/>
                <a:cs typeface="Helvetica"/>
              </a:rPr>
              <a:t>indentifying</a:t>
            </a:r>
            <a:r>
              <a:rPr lang="en-US" sz="2600" spc="-15" dirty="0">
                <a:solidFill>
                  <a:schemeClr val="tx1"/>
                </a:solidFill>
                <a:latin typeface="Helvetica"/>
                <a:cs typeface="Helvetica"/>
              </a:rPr>
              <a:t> grants that can be triaged</a:t>
            </a:r>
            <a:endParaRPr sz="2600" dirty="0">
              <a:solidFill>
                <a:schemeClr val="tx1"/>
              </a:solidFill>
              <a:latin typeface="Helvetica"/>
              <a:cs typeface="Helvetic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763000" cy="707886"/>
          </a:xfrm>
        </p:spPr>
        <p:txBody>
          <a:bodyPr/>
          <a:lstStyle/>
          <a:p>
            <a:r>
              <a:rPr lang="en-US" b="1" dirty="0">
                <a:solidFill>
                  <a:schemeClr val="tx2">
                    <a:lumMod val="50000"/>
                  </a:schemeClr>
                </a:solidFill>
              </a:rPr>
              <a:t>Reviewers submit their scores</a:t>
            </a:r>
          </a:p>
        </p:txBody>
      </p:sp>
      <p:sp>
        <p:nvSpPr>
          <p:cNvPr id="3" name="Text Placeholder 2"/>
          <p:cNvSpPr>
            <a:spLocks noGrp="1"/>
          </p:cNvSpPr>
          <p:nvPr>
            <p:ph type="body" idx="1"/>
          </p:nvPr>
        </p:nvSpPr>
        <p:spPr>
          <a:xfrm>
            <a:off x="457200" y="2109247"/>
            <a:ext cx="9296400" cy="4431983"/>
          </a:xfrm>
        </p:spPr>
        <p:txBody>
          <a:bodyPr/>
          <a:lstStyle/>
          <a:p>
            <a:r>
              <a:rPr lang="en-US" dirty="0">
                <a:solidFill>
                  <a:schemeClr val="tx2">
                    <a:lumMod val="50000"/>
                  </a:schemeClr>
                </a:solidFill>
              </a:rPr>
              <a:t>This happens about a week before the study section meets</a:t>
            </a:r>
          </a:p>
          <a:p>
            <a:endParaRPr lang="en-US" dirty="0">
              <a:solidFill>
                <a:schemeClr val="tx2">
                  <a:lumMod val="50000"/>
                </a:schemeClr>
              </a:solidFill>
            </a:endParaRPr>
          </a:p>
          <a:p>
            <a:r>
              <a:rPr lang="en-US" dirty="0">
                <a:solidFill>
                  <a:schemeClr val="tx2">
                    <a:lumMod val="50000"/>
                  </a:schemeClr>
                </a:solidFill>
              </a:rPr>
              <a:t>Reviewers are blind to all scores until all scores are submitted.</a:t>
            </a:r>
          </a:p>
          <a:p>
            <a:r>
              <a:rPr lang="en-US" dirty="0">
                <a:solidFill>
                  <a:schemeClr val="tx2">
                    <a:lumMod val="50000"/>
                  </a:schemeClr>
                </a:solidFill>
              </a:rPr>
              <a:t>	This is very important—it facilitates independent thinking 	and forces people to defend their positions </a:t>
            </a:r>
          </a:p>
          <a:p>
            <a:r>
              <a:rPr lang="en-US" dirty="0">
                <a:solidFill>
                  <a:schemeClr val="tx2">
                    <a:lumMod val="50000"/>
                  </a:schemeClr>
                </a:solidFill>
              </a:rPr>
              <a:t>	</a:t>
            </a:r>
            <a:r>
              <a:rPr lang="en-US" u="sng" dirty="0">
                <a:solidFill>
                  <a:schemeClr val="tx2">
                    <a:lumMod val="50000"/>
                  </a:schemeClr>
                </a:solidFill>
              </a:rPr>
              <a:t>Reviewers never see scores of conflicted grants	 </a:t>
            </a:r>
          </a:p>
          <a:p>
            <a:endParaRPr lang="en-US" u="sng" dirty="0">
              <a:solidFill>
                <a:schemeClr val="tx2">
                  <a:lumMod val="50000"/>
                </a:schemeClr>
              </a:solidFill>
            </a:endParaRPr>
          </a:p>
          <a:p>
            <a:r>
              <a:rPr lang="en-US" dirty="0">
                <a:solidFill>
                  <a:schemeClr val="tx2">
                    <a:lumMod val="50000"/>
                  </a:schemeClr>
                </a:solidFill>
              </a:rPr>
              <a:t>The scores are compiled by the program officer and the grants are ranked. </a:t>
            </a:r>
          </a:p>
          <a:p>
            <a:endParaRPr lang="en-US" dirty="0">
              <a:solidFill>
                <a:schemeClr val="tx2">
                  <a:lumMod val="50000"/>
                </a:schemeClr>
              </a:solidFill>
            </a:endParaRPr>
          </a:p>
          <a:p>
            <a:r>
              <a:rPr lang="en-US" dirty="0">
                <a:solidFill>
                  <a:schemeClr val="tx2">
                    <a:lumMod val="50000"/>
                  </a:schemeClr>
                </a:solidFill>
              </a:rPr>
              <a:t>The program officer makes an preliminary decision about the cut off score for triaging grants</a:t>
            </a:r>
          </a:p>
        </p:txBody>
      </p:sp>
    </p:spTree>
    <p:extLst>
      <p:ext uri="{BB962C8B-B14F-4D97-AF65-F5344CB8AC3E}">
        <p14:creationId xmlns:p14="http://schemas.microsoft.com/office/powerpoint/2010/main" val="609871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6787" y="381000"/>
            <a:ext cx="6844823" cy="1415772"/>
          </a:xfrm>
        </p:spPr>
        <p:txBody>
          <a:bodyPr/>
          <a:lstStyle/>
          <a:p>
            <a:pPr algn="ctr"/>
            <a:r>
              <a:rPr lang="en-US" b="1" dirty="0">
                <a:solidFill>
                  <a:schemeClr val="tx1"/>
                </a:solidFill>
              </a:rPr>
              <a:t>Peer review</a:t>
            </a:r>
            <a:br>
              <a:rPr lang="en-US" b="1" dirty="0">
                <a:solidFill>
                  <a:schemeClr val="tx1"/>
                </a:solidFill>
              </a:rPr>
            </a:br>
            <a:r>
              <a:rPr lang="en-US" b="1" dirty="0">
                <a:solidFill>
                  <a:schemeClr val="tx1"/>
                </a:solidFill>
              </a:rPr>
              <a:t>Pre-meeting calibration</a:t>
            </a:r>
          </a:p>
        </p:txBody>
      </p:sp>
      <p:sp>
        <p:nvSpPr>
          <p:cNvPr id="3" name="Text Placeholder 2"/>
          <p:cNvSpPr>
            <a:spLocks noGrp="1"/>
          </p:cNvSpPr>
          <p:nvPr>
            <p:ph type="body" idx="1"/>
          </p:nvPr>
        </p:nvSpPr>
        <p:spPr>
          <a:xfrm>
            <a:off x="1078230" y="2109247"/>
            <a:ext cx="7901939" cy="2954655"/>
          </a:xfrm>
        </p:spPr>
        <p:txBody>
          <a:bodyPr/>
          <a:lstStyle/>
          <a:p>
            <a:r>
              <a:rPr lang="en-US" dirty="0">
                <a:solidFill>
                  <a:schemeClr val="tx2">
                    <a:lumMod val="50000"/>
                  </a:schemeClr>
                </a:solidFill>
              </a:rPr>
              <a:t>One week before the meeting, reviewers are able to view each other scores and critiques, and they can modify their own based on issues they may have missed.</a:t>
            </a:r>
          </a:p>
          <a:p>
            <a:endParaRPr lang="en-US" dirty="0">
              <a:solidFill>
                <a:schemeClr val="tx2">
                  <a:lumMod val="50000"/>
                </a:schemeClr>
              </a:solidFill>
            </a:endParaRPr>
          </a:p>
          <a:p>
            <a:r>
              <a:rPr lang="en-US" dirty="0">
                <a:solidFill>
                  <a:schemeClr val="tx2">
                    <a:lumMod val="50000"/>
                  </a:schemeClr>
                </a:solidFill>
              </a:rPr>
              <a:t>This enable reviewers to consider everyone’s perspective and modify their position  </a:t>
            </a:r>
          </a:p>
          <a:p>
            <a:endParaRPr lang="en-US" dirty="0"/>
          </a:p>
        </p:txBody>
      </p:sp>
    </p:spTree>
    <p:extLst>
      <p:ext uri="{BB962C8B-B14F-4D97-AF65-F5344CB8AC3E}">
        <p14:creationId xmlns:p14="http://schemas.microsoft.com/office/powerpoint/2010/main" val="1243830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400" y="430347"/>
            <a:ext cx="8986398" cy="1410643"/>
          </a:xfrm>
          <a:prstGeom prst="rect">
            <a:avLst/>
          </a:prstGeom>
        </p:spPr>
        <p:txBody>
          <a:bodyPr vert="horz" wrap="square" lIns="0" tIns="0" rIns="0" bIns="0" rtlCol="0">
            <a:spAutoFit/>
          </a:bodyPr>
          <a:lstStyle/>
          <a:p>
            <a:pPr marL="1793239" algn="ctr">
              <a:lnSpc>
                <a:spcPts val="5460"/>
              </a:lnSpc>
            </a:pPr>
            <a:r>
              <a:rPr spc="-400" dirty="0">
                <a:solidFill>
                  <a:schemeClr val="tx1"/>
                </a:solidFill>
              </a:rPr>
              <a:t>P</a:t>
            </a:r>
            <a:r>
              <a:rPr spc="-25" dirty="0">
                <a:solidFill>
                  <a:schemeClr val="tx1"/>
                </a:solidFill>
              </a:rPr>
              <a:t>eer</a:t>
            </a:r>
            <a:r>
              <a:rPr dirty="0">
                <a:solidFill>
                  <a:schemeClr val="tx1"/>
                </a:solidFill>
              </a:rPr>
              <a:t> </a:t>
            </a:r>
            <a:r>
              <a:rPr spc="-240" dirty="0">
                <a:solidFill>
                  <a:schemeClr val="tx1"/>
                </a:solidFill>
              </a:rPr>
              <a:t>R</a:t>
            </a:r>
            <a:r>
              <a:rPr spc="-90" dirty="0">
                <a:solidFill>
                  <a:schemeClr val="tx1"/>
                </a:solidFill>
              </a:rPr>
              <a:t>e</a:t>
            </a:r>
            <a:r>
              <a:rPr spc="-20" dirty="0">
                <a:solidFill>
                  <a:schemeClr val="tx1"/>
                </a:solidFill>
              </a:rPr>
              <a:t>vi</a:t>
            </a:r>
            <a:r>
              <a:rPr spc="-70" dirty="0">
                <a:solidFill>
                  <a:schemeClr val="tx1"/>
                </a:solidFill>
              </a:rPr>
              <a:t>e</a:t>
            </a:r>
            <a:r>
              <a:rPr dirty="0">
                <a:solidFill>
                  <a:schemeClr val="tx1"/>
                </a:solidFill>
              </a:rPr>
              <a:t>w</a:t>
            </a:r>
            <a:br>
              <a:rPr lang="en-US" dirty="0">
                <a:solidFill>
                  <a:schemeClr val="tx1"/>
                </a:solidFill>
              </a:rPr>
            </a:br>
            <a:r>
              <a:rPr lang="en-US" dirty="0">
                <a:solidFill>
                  <a:schemeClr val="tx1"/>
                </a:solidFill>
              </a:rPr>
              <a:t>The Study Section Meets</a:t>
            </a:r>
            <a:endParaRPr dirty="0">
              <a:solidFill>
                <a:schemeClr val="tx1"/>
              </a:solidFill>
            </a:endParaRPr>
          </a:p>
        </p:txBody>
      </p:sp>
      <p:sp>
        <p:nvSpPr>
          <p:cNvPr id="4" name="object 4"/>
          <p:cNvSpPr txBox="1"/>
          <p:nvPr/>
        </p:nvSpPr>
        <p:spPr>
          <a:xfrm>
            <a:off x="1085214" y="5992396"/>
            <a:ext cx="7781290" cy="1381917"/>
          </a:xfrm>
          <a:prstGeom prst="rect">
            <a:avLst/>
          </a:prstGeom>
        </p:spPr>
        <p:txBody>
          <a:bodyPr vert="horz" wrap="square" lIns="0" tIns="0" rIns="0" bIns="0" rtlCol="0">
            <a:spAutoFit/>
          </a:bodyPr>
          <a:lstStyle/>
          <a:p>
            <a:pPr marL="12700">
              <a:lnSpc>
                <a:spcPct val="100000"/>
              </a:lnSpc>
              <a:tabLst>
                <a:tab pos="361315" algn="l"/>
              </a:tabLst>
            </a:pPr>
            <a:r>
              <a:rPr sz="2200" spc="-5" dirty="0">
                <a:solidFill>
                  <a:schemeClr val="tx2">
                    <a:lumMod val="50000"/>
                  </a:schemeClr>
                </a:solidFill>
                <a:latin typeface="News Gothic MT"/>
                <a:cs typeface="News Gothic MT"/>
              </a:rPr>
              <a:t>th</a:t>
            </a:r>
            <a:r>
              <a:rPr sz="2200" dirty="0">
                <a:solidFill>
                  <a:schemeClr val="tx2">
                    <a:lumMod val="50000"/>
                  </a:schemeClr>
                </a:solidFill>
                <a:latin typeface="News Gothic MT"/>
                <a:cs typeface="News Gothic MT"/>
              </a:rPr>
              <a:t>e </a:t>
            </a:r>
            <a:r>
              <a:rPr sz="2200" spc="-55" dirty="0">
                <a:solidFill>
                  <a:schemeClr val="tx2">
                    <a:lumMod val="50000"/>
                  </a:schemeClr>
                </a:solidFill>
                <a:latin typeface="News Gothic MT"/>
                <a:cs typeface="News Gothic MT"/>
              </a:rPr>
              <a:t>r</a:t>
            </a:r>
            <a:r>
              <a:rPr sz="2200" spc="-50" dirty="0">
                <a:solidFill>
                  <a:schemeClr val="tx2">
                    <a:lumMod val="50000"/>
                  </a:schemeClr>
                </a:solidFill>
                <a:latin typeface="News Gothic MT"/>
                <a:cs typeface="News Gothic MT"/>
              </a:rPr>
              <a:t>e</a:t>
            </a:r>
            <a:r>
              <a:rPr sz="2200" spc="-10" dirty="0">
                <a:solidFill>
                  <a:schemeClr val="tx2">
                    <a:lumMod val="50000"/>
                  </a:schemeClr>
                </a:solidFill>
                <a:latin typeface="News Gothic MT"/>
                <a:cs typeface="News Gothic MT"/>
              </a:rPr>
              <a:t>vi</a:t>
            </a:r>
            <a:r>
              <a:rPr sz="2200" spc="-35" dirty="0">
                <a:solidFill>
                  <a:schemeClr val="tx2">
                    <a:lumMod val="50000"/>
                  </a:schemeClr>
                </a:solidFill>
                <a:latin typeface="News Gothic MT"/>
                <a:cs typeface="News Gothic MT"/>
              </a:rPr>
              <a:t>e</a:t>
            </a:r>
            <a:r>
              <a:rPr sz="2200" spc="-15" dirty="0">
                <a:solidFill>
                  <a:schemeClr val="tx2">
                    <a:lumMod val="50000"/>
                  </a:schemeClr>
                </a:solidFill>
                <a:latin typeface="News Gothic MT"/>
                <a:cs typeface="News Gothic MT"/>
              </a:rPr>
              <a:t>wers</a:t>
            </a:r>
            <a:r>
              <a:rPr sz="2200" dirty="0">
                <a:solidFill>
                  <a:schemeClr val="tx2">
                    <a:lumMod val="50000"/>
                  </a:schemeClr>
                </a:solidFill>
                <a:latin typeface="News Gothic MT"/>
                <a:cs typeface="News Gothic MT"/>
              </a:rPr>
              <a:t> </a:t>
            </a:r>
            <a:r>
              <a:rPr sz="2200" spc="-10" dirty="0">
                <a:solidFill>
                  <a:schemeClr val="tx2">
                    <a:lumMod val="50000"/>
                  </a:schemeClr>
                </a:solidFill>
                <a:latin typeface="News Gothic MT"/>
                <a:cs typeface="News Gothic MT"/>
              </a:rPr>
              <a:t>sit</a:t>
            </a:r>
            <a:r>
              <a:rPr sz="2200" spc="-5" dirty="0">
                <a:solidFill>
                  <a:schemeClr val="tx2">
                    <a:lumMod val="50000"/>
                  </a:schemeClr>
                </a:solidFill>
                <a:latin typeface="News Gothic MT"/>
                <a:cs typeface="News Gothic MT"/>
              </a:rPr>
              <a:t> </a:t>
            </a:r>
            <a:r>
              <a:rPr sz="2200" dirty="0">
                <a:solidFill>
                  <a:schemeClr val="tx2">
                    <a:lumMod val="50000"/>
                  </a:schemeClr>
                </a:solidFill>
                <a:latin typeface="News Gothic MT"/>
                <a:cs typeface="News Gothic MT"/>
              </a:rPr>
              <a:t>around</a:t>
            </a:r>
            <a:r>
              <a:rPr sz="2200" spc="-5" dirty="0">
                <a:solidFill>
                  <a:schemeClr val="tx2">
                    <a:lumMod val="50000"/>
                  </a:schemeClr>
                </a:solidFill>
                <a:latin typeface="News Gothic MT"/>
                <a:cs typeface="News Gothic MT"/>
              </a:rPr>
              <a:t> </a:t>
            </a:r>
            <a:r>
              <a:rPr sz="2200" spc="-15" dirty="0">
                <a:solidFill>
                  <a:schemeClr val="tx2">
                    <a:lumMod val="50000"/>
                  </a:schemeClr>
                </a:solidFill>
                <a:latin typeface="News Gothic MT"/>
                <a:cs typeface="News Gothic MT"/>
              </a:rPr>
              <a:t>a</a:t>
            </a:r>
            <a:r>
              <a:rPr sz="2200" dirty="0">
                <a:solidFill>
                  <a:schemeClr val="tx2">
                    <a:lumMod val="50000"/>
                  </a:schemeClr>
                </a:solidFill>
                <a:latin typeface="News Gothic MT"/>
                <a:cs typeface="News Gothic MT"/>
              </a:rPr>
              <a:t> </a:t>
            </a:r>
            <a:r>
              <a:rPr sz="2200" spc="-5" dirty="0">
                <a:solidFill>
                  <a:schemeClr val="tx2">
                    <a:lumMod val="50000"/>
                  </a:schemeClr>
                </a:solidFill>
                <a:latin typeface="News Gothic MT"/>
                <a:cs typeface="News Gothic MT"/>
              </a:rPr>
              <a:t>t</a:t>
            </a:r>
            <a:r>
              <a:rPr sz="2200" spc="-20" dirty="0">
                <a:solidFill>
                  <a:schemeClr val="tx2">
                    <a:lumMod val="50000"/>
                  </a:schemeClr>
                </a:solidFill>
                <a:latin typeface="News Gothic MT"/>
                <a:cs typeface="News Gothic MT"/>
              </a:rPr>
              <a:t>a</a:t>
            </a:r>
            <a:r>
              <a:rPr sz="2200" spc="-25" dirty="0">
                <a:solidFill>
                  <a:schemeClr val="tx2">
                    <a:lumMod val="50000"/>
                  </a:schemeClr>
                </a:solidFill>
                <a:latin typeface="News Gothic MT"/>
                <a:cs typeface="News Gothic MT"/>
              </a:rPr>
              <a:t>b</a:t>
            </a:r>
            <a:r>
              <a:rPr sz="2200" spc="-10" dirty="0">
                <a:solidFill>
                  <a:schemeClr val="tx2">
                    <a:lumMod val="50000"/>
                  </a:schemeClr>
                </a:solidFill>
                <a:latin typeface="News Gothic MT"/>
                <a:cs typeface="News Gothic MT"/>
              </a:rPr>
              <a:t>le</a:t>
            </a:r>
            <a:r>
              <a:rPr sz="2200" spc="-5" dirty="0">
                <a:solidFill>
                  <a:schemeClr val="tx2">
                    <a:lumMod val="50000"/>
                  </a:schemeClr>
                </a:solidFill>
                <a:latin typeface="News Gothic MT"/>
                <a:cs typeface="News Gothic MT"/>
              </a:rPr>
              <a:t> </a:t>
            </a:r>
            <a:r>
              <a:rPr sz="2200" spc="-10" dirty="0">
                <a:solidFill>
                  <a:schemeClr val="tx2">
                    <a:lumMod val="50000"/>
                  </a:schemeClr>
                </a:solidFill>
                <a:latin typeface="News Gothic MT"/>
                <a:cs typeface="News Gothic MT"/>
              </a:rPr>
              <a:t>li</a:t>
            </a:r>
            <a:r>
              <a:rPr sz="2200" spc="-70" dirty="0">
                <a:solidFill>
                  <a:schemeClr val="tx2">
                    <a:lumMod val="50000"/>
                  </a:schemeClr>
                </a:solidFill>
                <a:latin typeface="News Gothic MT"/>
                <a:cs typeface="News Gothic MT"/>
              </a:rPr>
              <a:t>k</a:t>
            </a:r>
            <a:r>
              <a:rPr sz="2200" spc="-15" dirty="0">
                <a:solidFill>
                  <a:schemeClr val="tx2">
                    <a:lumMod val="50000"/>
                  </a:schemeClr>
                </a:solidFill>
                <a:latin typeface="News Gothic MT"/>
                <a:cs typeface="News Gothic MT"/>
              </a:rPr>
              <a:t>e</a:t>
            </a:r>
            <a:r>
              <a:rPr sz="2200" dirty="0">
                <a:solidFill>
                  <a:schemeClr val="tx2">
                    <a:lumMod val="50000"/>
                  </a:schemeClr>
                </a:solidFill>
                <a:latin typeface="News Gothic MT"/>
                <a:cs typeface="News Gothic MT"/>
              </a:rPr>
              <a:t> </a:t>
            </a:r>
            <a:r>
              <a:rPr sz="2200" spc="-5" dirty="0">
                <a:solidFill>
                  <a:schemeClr val="tx2">
                    <a:lumMod val="50000"/>
                  </a:schemeClr>
                </a:solidFill>
                <a:latin typeface="News Gothic MT"/>
                <a:cs typeface="News Gothic MT"/>
              </a:rPr>
              <a:t>thi</a:t>
            </a:r>
            <a:r>
              <a:rPr sz="2200" dirty="0">
                <a:solidFill>
                  <a:schemeClr val="tx2">
                    <a:lumMod val="50000"/>
                  </a:schemeClr>
                </a:solidFill>
                <a:latin typeface="News Gothic MT"/>
                <a:cs typeface="News Gothic MT"/>
              </a:rPr>
              <a:t>s </a:t>
            </a:r>
            <a:r>
              <a:rPr sz="2200" spc="-25" dirty="0">
                <a:solidFill>
                  <a:schemeClr val="tx2">
                    <a:lumMod val="50000"/>
                  </a:schemeClr>
                </a:solidFill>
                <a:latin typeface="News Gothic MT"/>
                <a:cs typeface="News Gothic MT"/>
              </a:rPr>
              <a:t>f</a:t>
            </a:r>
            <a:r>
              <a:rPr sz="2200" spc="-5" dirty="0">
                <a:solidFill>
                  <a:schemeClr val="tx2">
                    <a:lumMod val="50000"/>
                  </a:schemeClr>
                </a:solidFill>
                <a:latin typeface="News Gothic MT"/>
                <a:cs typeface="News Gothic MT"/>
              </a:rPr>
              <a:t>o</a:t>
            </a:r>
            <a:r>
              <a:rPr sz="2200" dirty="0">
                <a:solidFill>
                  <a:schemeClr val="tx2">
                    <a:lumMod val="50000"/>
                  </a:schemeClr>
                </a:solidFill>
                <a:latin typeface="News Gothic MT"/>
                <a:cs typeface="News Gothic MT"/>
              </a:rPr>
              <a:t>r </a:t>
            </a:r>
            <a:r>
              <a:rPr sz="2200" spc="-15" dirty="0">
                <a:solidFill>
                  <a:schemeClr val="tx2">
                    <a:lumMod val="50000"/>
                  </a:schemeClr>
                </a:solidFill>
                <a:latin typeface="News Gothic MT"/>
                <a:cs typeface="News Gothic MT"/>
              </a:rPr>
              <a:t>2</a:t>
            </a:r>
            <a:r>
              <a:rPr sz="2200" dirty="0">
                <a:solidFill>
                  <a:schemeClr val="tx2">
                    <a:lumMod val="50000"/>
                  </a:schemeClr>
                </a:solidFill>
                <a:latin typeface="News Gothic MT"/>
                <a:cs typeface="News Gothic MT"/>
              </a:rPr>
              <a:t> </a:t>
            </a:r>
            <a:r>
              <a:rPr sz="2200" spc="-5" dirty="0">
                <a:solidFill>
                  <a:schemeClr val="tx2">
                    <a:lumMod val="50000"/>
                  </a:schemeClr>
                </a:solidFill>
                <a:latin typeface="News Gothic MT"/>
                <a:cs typeface="News Gothic MT"/>
              </a:rPr>
              <a:t>d</a:t>
            </a:r>
            <a:r>
              <a:rPr sz="2200" spc="-20" dirty="0">
                <a:solidFill>
                  <a:schemeClr val="tx2">
                    <a:lumMod val="50000"/>
                  </a:schemeClr>
                </a:solidFill>
                <a:latin typeface="News Gothic MT"/>
                <a:cs typeface="News Gothic MT"/>
              </a:rPr>
              <a:t>a</a:t>
            </a:r>
            <a:r>
              <a:rPr sz="2200" spc="-15" dirty="0">
                <a:solidFill>
                  <a:schemeClr val="tx2">
                    <a:lumMod val="50000"/>
                  </a:schemeClr>
                </a:solidFill>
                <a:latin typeface="News Gothic MT"/>
                <a:cs typeface="News Gothic MT"/>
              </a:rPr>
              <a:t>ys</a:t>
            </a:r>
            <a:endParaRPr sz="2200" dirty="0">
              <a:solidFill>
                <a:schemeClr val="tx2">
                  <a:lumMod val="50000"/>
                </a:schemeClr>
              </a:solidFill>
              <a:latin typeface="News Gothic MT"/>
              <a:cs typeface="News Gothic MT"/>
            </a:endParaRPr>
          </a:p>
          <a:p>
            <a:pPr marL="368300" marR="5080" indent="-355600">
              <a:lnSpc>
                <a:spcPct val="79900"/>
              </a:lnSpc>
              <a:spcBef>
                <a:spcPts val="1795"/>
              </a:spcBef>
              <a:tabLst>
                <a:tab pos="361315" algn="l"/>
              </a:tabLst>
            </a:pPr>
            <a:r>
              <a:rPr sz="2200" spc="-10" dirty="0">
                <a:solidFill>
                  <a:schemeClr val="tx2">
                    <a:lumMod val="50000"/>
                  </a:schemeClr>
                </a:solidFill>
                <a:latin typeface="News Gothic MT"/>
                <a:cs typeface="News Gothic MT"/>
              </a:rPr>
              <a:t>all </a:t>
            </a:r>
            <a:r>
              <a:rPr sz="2200" spc="-5" dirty="0">
                <a:solidFill>
                  <a:schemeClr val="tx2">
                    <a:lumMod val="50000"/>
                  </a:schemeClr>
                </a:solidFill>
                <a:latin typeface="News Gothic MT"/>
                <a:cs typeface="News Gothic MT"/>
              </a:rPr>
              <a:t>o</a:t>
            </a:r>
            <a:r>
              <a:rPr sz="2200" dirty="0">
                <a:solidFill>
                  <a:schemeClr val="tx2">
                    <a:lumMod val="50000"/>
                  </a:schemeClr>
                </a:solidFill>
                <a:latin typeface="News Gothic MT"/>
                <a:cs typeface="News Gothic MT"/>
              </a:rPr>
              <a:t>f</a:t>
            </a:r>
            <a:r>
              <a:rPr sz="2200" spc="320" dirty="0">
                <a:solidFill>
                  <a:schemeClr val="tx2">
                    <a:lumMod val="50000"/>
                  </a:schemeClr>
                </a:solidFill>
                <a:latin typeface="News Gothic MT"/>
                <a:cs typeface="News Gothic MT"/>
              </a:rPr>
              <a:t> </a:t>
            </a:r>
            <a:r>
              <a:rPr sz="2200" spc="-5" dirty="0">
                <a:solidFill>
                  <a:schemeClr val="tx2">
                    <a:lumMod val="50000"/>
                  </a:schemeClr>
                </a:solidFill>
                <a:latin typeface="News Gothic MT"/>
                <a:cs typeface="News Gothic MT"/>
              </a:rPr>
              <a:t>thes</a:t>
            </a:r>
            <a:r>
              <a:rPr sz="2200" dirty="0">
                <a:solidFill>
                  <a:schemeClr val="tx2">
                    <a:lumMod val="50000"/>
                  </a:schemeClr>
                </a:solidFill>
                <a:latin typeface="News Gothic MT"/>
                <a:cs typeface="News Gothic MT"/>
              </a:rPr>
              <a:t>e </a:t>
            </a:r>
            <a:r>
              <a:rPr sz="2200" spc="-5" dirty="0">
                <a:solidFill>
                  <a:schemeClr val="tx2">
                    <a:lumMod val="50000"/>
                  </a:schemeClr>
                </a:solidFill>
                <a:latin typeface="News Gothic MT"/>
                <a:cs typeface="News Gothic MT"/>
              </a:rPr>
              <a:t>peopl</a:t>
            </a:r>
            <a:r>
              <a:rPr sz="2200" dirty="0">
                <a:solidFill>
                  <a:schemeClr val="tx2">
                    <a:lumMod val="50000"/>
                  </a:schemeClr>
                </a:solidFill>
                <a:latin typeface="News Gothic MT"/>
                <a:cs typeface="News Gothic MT"/>
              </a:rPr>
              <a:t>e </a:t>
            </a:r>
            <a:r>
              <a:rPr sz="2200" spc="-10" dirty="0">
                <a:solidFill>
                  <a:schemeClr val="tx2">
                    <a:lumMod val="50000"/>
                  </a:schemeClr>
                </a:solidFill>
                <a:latin typeface="News Gothic MT"/>
                <a:cs typeface="News Gothic MT"/>
              </a:rPr>
              <a:t>will</a:t>
            </a:r>
            <a:r>
              <a:rPr sz="2200" dirty="0">
                <a:solidFill>
                  <a:schemeClr val="tx2">
                    <a:lumMod val="50000"/>
                  </a:schemeClr>
                </a:solidFill>
                <a:latin typeface="News Gothic MT"/>
                <a:cs typeface="News Gothic MT"/>
              </a:rPr>
              <a:t> </a:t>
            </a:r>
            <a:r>
              <a:rPr sz="2200" spc="-15" dirty="0">
                <a:solidFill>
                  <a:schemeClr val="tx2">
                    <a:lumMod val="50000"/>
                  </a:schemeClr>
                </a:solidFill>
                <a:latin typeface="News Gothic MT"/>
                <a:cs typeface="News Gothic MT"/>
              </a:rPr>
              <a:t>sco</a:t>
            </a:r>
            <a:r>
              <a:rPr sz="2200" spc="-55" dirty="0">
                <a:solidFill>
                  <a:schemeClr val="tx2">
                    <a:lumMod val="50000"/>
                  </a:schemeClr>
                </a:solidFill>
                <a:latin typeface="News Gothic MT"/>
                <a:cs typeface="News Gothic MT"/>
              </a:rPr>
              <a:t>r</a:t>
            </a:r>
            <a:r>
              <a:rPr sz="2200" spc="-15" dirty="0">
                <a:solidFill>
                  <a:schemeClr val="tx2">
                    <a:lumMod val="50000"/>
                  </a:schemeClr>
                </a:solidFill>
                <a:latin typeface="News Gothic MT"/>
                <a:cs typeface="News Gothic MT"/>
              </a:rPr>
              <a:t>e</a:t>
            </a:r>
            <a:r>
              <a:rPr sz="2200" dirty="0">
                <a:solidFill>
                  <a:schemeClr val="tx2">
                    <a:lumMod val="50000"/>
                  </a:schemeClr>
                </a:solidFill>
                <a:latin typeface="News Gothic MT"/>
                <a:cs typeface="News Gothic MT"/>
              </a:rPr>
              <a:t> </a:t>
            </a:r>
            <a:r>
              <a:rPr sz="2200" spc="-35" dirty="0">
                <a:solidFill>
                  <a:schemeClr val="tx2">
                    <a:lumMod val="50000"/>
                  </a:schemeClr>
                </a:solidFill>
                <a:latin typeface="News Gothic MT"/>
                <a:cs typeface="News Gothic MT"/>
              </a:rPr>
              <a:t>y</a:t>
            </a:r>
            <a:r>
              <a:rPr sz="2200" spc="-5" dirty="0">
                <a:solidFill>
                  <a:schemeClr val="tx2">
                    <a:lumMod val="50000"/>
                  </a:schemeClr>
                </a:solidFill>
                <a:latin typeface="News Gothic MT"/>
                <a:cs typeface="News Gothic MT"/>
              </a:rPr>
              <a:t>ou</a:t>
            </a:r>
            <a:r>
              <a:rPr sz="2200" dirty="0">
                <a:solidFill>
                  <a:schemeClr val="tx2">
                    <a:lumMod val="50000"/>
                  </a:schemeClr>
                </a:solidFill>
                <a:latin typeface="News Gothic MT"/>
                <a:cs typeface="News Gothic MT"/>
              </a:rPr>
              <a:t>r </a:t>
            </a:r>
            <a:r>
              <a:rPr sz="2200" spc="30" dirty="0">
                <a:solidFill>
                  <a:schemeClr val="tx2">
                    <a:lumMod val="50000"/>
                  </a:schemeClr>
                </a:solidFill>
                <a:latin typeface="News Gothic MT"/>
                <a:cs typeface="News Gothic MT"/>
              </a:rPr>
              <a:t>g</a:t>
            </a:r>
            <a:r>
              <a:rPr sz="2200" spc="-30" dirty="0">
                <a:solidFill>
                  <a:schemeClr val="tx2">
                    <a:lumMod val="50000"/>
                  </a:schemeClr>
                </a:solidFill>
                <a:latin typeface="News Gothic MT"/>
                <a:cs typeface="News Gothic MT"/>
              </a:rPr>
              <a:t>r</a:t>
            </a:r>
            <a:r>
              <a:rPr sz="2200" dirty="0">
                <a:solidFill>
                  <a:schemeClr val="tx2">
                    <a:lumMod val="50000"/>
                  </a:schemeClr>
                </a:solidFill>
                <a:latin typeface="News Gothic MT"/>
                <a:cs typeface="News Gothic MT"/>
              </a:rPr>
              <a:t>ant</a:t>
            </a:r>
            <a:r>
              <a:rPr lang="en-US" sz="2200" dirty="0">
                <a:solidFill>
                  <a:schemeClr val="tx2">
                    <a:lumMod val="50000"/>
                  </a:schemeClr>
                </a:solidFill>
                <a:latin typeface="News Gothic MT"/>
                <a:cs typeface="News Gothic MT"/>
              </a:rPr>
              <a:t> after they hear the arguments of the reviewers, but</a:t>
            </a:r>
            <a:r>
              <a:rPr sz="2200" spc="-5" dirty="0">
                <a:solidFill>
                  <a:schemeClr val="tx2">
                    <a:lumMod val="50000"/>
                  </a:schemeClr>
                </a:solidFill>
                <a:latin typeface="News Gothic MT"/>
                <a:cs typeface="News Gothic MT"/>
              </a:rPr>
              <a:t> onl</a:t>
            </a:r>
            <a:r>
              <a:rPr sz="2200" dirty="0">
                <a:solidFill>
                  <a:schemeClr val="tx2">
                    <a:lumMod val="50000"/>
                  </a:schemeClr>
                </a:solidFill>
                <a:latin typeface="News Gothic MT"/>
                <a:cs typeface="News Gothic MT"/>
              </a:rPr>
              <a:t>y </a:t>
            </a:r>
            <a:r>
              <a:rPr sz="2200" spc="-15" dirty="0">
                <a:solidFill>
                  <a:schemeClr val="tx2">
                    <a:lumMod val="50000"/>
                  </a:schemeClr>
                </a:solidFill>
                <a:latin typeface="News Gothic MT"/>
                <a:cs typeface="News Gothic MT"/>
              </a:rPr>
              <a:t>a</a:t>
            </a:r>
            <a:r>
              <a:rPr sz="2200" dirty="0">
                <a:solidFill>
                  <a:schemeClr val="tx2">
                    <a:lumMod val="50000"/>
                  </a:schemeClr>
                </a:solidFill>
                <a:latin typeface="News Gothic MT"/>
                <a:cs typeface="News Gothic MT"/>
              </a:rPr>
              <a:t> </a:t>
            </a:r>
            <a:r>
              <a:rPr sz="2200" spc="-25" dirty="0">
                <a:solidFill>
                  <a:schemeClr val="tx2">
                    <a:lumMod val="50000"/>
                  </a:schemeClr>
                </a:solidFill>
                <a:latin typeface="News Gothic MT"/>
                <a:cs typeface="News Gothic MT"/>
              </a:rPr>
              <a:t>f</a:t>
            </a:r>
            <a:r>
              <a:rPr sz="2200" spc="-35" dirty="0">
                <a:solidFill>
                  <a:schemeClr val="tx2">
                    <a:lumMod val="50000"/>
                  </a:schemeClr>
                </a:solidFill>
                <a:latin typeface="News Gothic MT"/>
                <a:cs typeface="News Gothic MT"/>
              </a:rPr>
              <a:t>e</a:t>
            </a:r>
            <a:r>
              <a:rPr sz="2200" dirty="0">
                <a:solidFill>
                  <a:schemeClr val="tx2">
                    <a:lumMod val="50000"/>
                  </a:schemeClr>
                </a:solidFill>
                <a:latin typeface="News Gothic MT"/>
                <a:cs typeface="News Gothic MT"/>
              </a:rPr>
              <a:t>w </a:t>
            </a:r>
            <a:r>
              <a:rPr lang="en-US" sz="2200" dirty="0">
                <a:solidFill>
                  <a:schemeClr val="tx2">
                    <a:lumMod val="50000"/>
                  </a:schemeClr>
                </a:solidFill>
                <a:latin typeface="News Gothic MT"/>
                <a:cs typeface="News Gothic MT"/>
              </a:rPr>
              <a:t>non-reviewers </a:t>
            </a:r>
            <a:r>
              <a:rPr sz="2200" spc="-10" dirty="0">
                <a:solidFill>
                  <a:schemeClr val="tx2">
                    <a:lumMod val="50000"/>
                  </a:schemeClr>
                </a:solidFill>
                <a:latin typeface="News Gothic MT"/>
                <a:cs typeface="News Gothic MT"/>
              </a:rPr>
              <a:t>will actually</a:t>
            </a:r>
            <a:r>
              <a:rPr sz="2200" dirty="0">
                <a:solidFill>
                  <a:schemeClr val="tx2">
                    <a:lumMod val="50000"/>
                  </a:schemeClr>
                </a:solidFill>
                <a:latin typeface="News Gothic MT"/>
                <a:cs typeface="News Gothic MT"/>
              </a:rPr>
              <a:t> look</a:t>
            </a:r>
            <a:r>
              <a:rPr sz="2200" spc="-5" dirty="0">
                <a:solidFill>
                  <a:schemeClr val="tx2">
                    <a:lumMod val="50000"/>
                  </a:schemeClr>
                </a:solidFill>
                <a:latin typeface="News Gothic MT"/>
                <a:cs typeface="News Gothic MT"/>
              </a:rPr>
              <a:t> </a:t>
            </a:r>
            <a:r>
              <a:rPr sz="2200" dirty="0">
                <a:solidFill>
                  <a:schemeClr val="tx2">
                    <a:lumMod val="50000"/>
                  </a:schemeClr>
                </a:solidFill>
                <a:latin typeface="News Gothic MT"/>
                <a:cs typeface="News Gothic MT"/>
              </a:rPr>
              <a:t>at</a:t>
            </a:r>
            <a:r>
              <a:rPr sz="2200" spc="-5" dirty="0">
                <a:solidFill>
                  <a:schemeClr val="tx2">
                    <a:lumMod val="50000"/>
                  </a:schemeClr>
                </a:solidFill>
                <a:latin typeface="News Gothic MT"/>
                <a:cs typeface="News Gothic MT"/>
              </a:rPr>
              <a:t> </a:t>
            </a:r>
            <a:r>
              <a:rPr sz="2200" spc="-10" dirty="0">
                <a:solidFill>
                  <a:schemeClr val="tx2">
                    <a:lumMod val="50000"/>
                  </a:schemeClr>
                </a:solidFill>
                <a:latin typeface="News Gothic MT"/>
                <a:cs typeface="News Gothic MT"/>
              </a:rPr>
              <a:t>it</a:t>
            </a:r>
            <a:r>
              <a:rPr sz="2200" spc="-5" dirty="0">
                <a:solidFill>
                  <a:schemeClr val="tx2">
                    <a:lumMod val="50000"/>
                  </a:schemeClr>
                </a:solidFill>
                <a:latin typeface="News Gothic MT"/>
                <a:cs typeface="News Gothic MT"/>
              </a:rPr>
              <a:t> </a:t>
            </a:r>
            <a:r>
              <a:rPr sz="2200" spc="0" dirty="0">
                <a:solidFill>
                  <a:schemeClr val="tx2">
                    <a:lumMod val="50000"/>
                  </a:schemeClr>
                </a:solidFill>
                <a:latin typeface="News Gothic MT"/>
                <a:cs typeface="News Gothic MT"/>
              </a:rPr>
              <a:t>c</a:t>
            </a:r>
            <a:r>
              <a:rPr sz="2200" spc="-10" dirty="0">
                <a:solidFill>
                  <a:schemeClr val="tx2">
                    <a:lumMod val="50000"/>
                  </a:schemeClr>
                </a:solidFill>
                <a:latin typeface="News Gothic MT"/>
                <a:cs typeface="News Gothic MT"/>
              </a:rPr>
              <a:t>losely</a:t>
            </a:r>
            <a:endParaRPr sz="2200" dirty="0">
              <a:solidFill>
                <a:schemeClr val="tx2">
                  <a:lumMod val="50000"/>
                </a:schemeClr>
              </a:solidFill>
              <a:latin typeface="News Gothic MT"/>
              <a:cs typeface="News Gothic MT"/>
            </a:endParaRPr>
          </a:p>
        </p:txBody>
      </p:sp>
      <p:sp>
        <p:nvSpPr>
          <p:cNvPr id="5" name="object 5"/>
          <p:cNvSpPr/>
          <p:nvPr/>
        </p:nvSpPr>
        <p:spPr>
          <a:xfrm>
            <a:off x="1421476" y="2617123"/>
            <a:ext cx="5615246" cy="223196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24000" y="2690341"/>
            <a:ext cx="5410198" cy="205739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523999" y="2690340"/>
            <a:ext cx="5410200" cy="2057400"/>
          </a:xfrm>
          <a:custGeom>
            <a:avLst/>
            <a:gdLst/>
            <a:ahLst/>
            <a:cxnLst/>
            <a:rect l="l" t="t" r="r" b="b"/>
            <a:pathLst>
              <a:path w="5410200" h="2057400">
                <a:moveTo>
                  <a:pt x="0" y="342906"/>
                </a:moveTo>
                <a:lnTo>
                  <a:pt x="1136" y="314783"/>
                </a:lnTo>
                <a:lnTo>
                  <a:pt x="4488" y="287285"/>
                </a:lnTo>
                <a:lnTo>
                  <a:pt x="17481" y="234521"/>
                </a:lnTo>
                <a:lnTo>
                  <a:pt x="38274" y="185321"/>
                </a:lnTo>
                <a:lnTo>
                  <a:pt x="66161" y="140390"/>
                </a:lnTo>
                <a:lnTo>
                  <a:pt x="100435" y="100435"/>
                </a:lnTo>
                <a:lnTo>
                  <a:pt x="140390" y="66161"/>
                </a:lnTo>
                <a:lnTo>
                  <a:pt x="185321" y="38274"/>
                </a:lnTo>
                <a:lnTo>
                  <a:pt x="234521" y="17481"/>
                </a:lnTo>
                <a:lnTo>
                  <a:pt x="287285" y="4488"/>
                </a:lnTo>
                <a:lnTo>
                  <a:pt x="342906" y="0"/>
                </a:lnTo>
                <a:lnTo>
                  <a:pt x="5067291" y="0"/>
                </a:lnTo>
                <a:lnTo>
                  <a:pt x="5122913" y="4488"/>
                </a:lnTo>
                <a:lnTo>
                  <a:pt x="5175677" y="17481"/>
                </a:lnTo>
                <a:lnTo>
                  <a:pt x="5224878" y="38274"/>
                </a:lnTo>
                <a:lnTo>
                  <a:pt x="5269809" y="66161"/>
                </a:lnTo>
                <a:lnTo>
                  <a:pt x="5309764" y="100435"/>
                </a:lnTo>
                <a:lnTo>
                  <a:pt x="5344038" y="140390"/>
                </a:lnTo>
                <a:lnTo>
                  <a:pt x="5371925" y="185321"/>
                </a:lnTo>
                <a:lnTo>
                  <a:pt x="5392718" y="234521"/>
                </a:lnTo>
                <a:lnTo>
                  <a:pt x="5405711" y="287285"/>
                </a:lnTo>
                <a:lnTo>
                  <a:pt x="5410199" y="342906"/>
                </a:lnTo>
                <a:lnTo>
                  <a:pt x="5410199" y="1714492"/>
                </a:lnTo>
                <a:lnTo>
                  <a:pt x="5409062" y="1742616"/>
                </a:lnTo>
                <a:lnTo>
                  <a:pt x="5405711" y="1770114"/>
                </a:lnTo>
                <a:lnTo>
                  <a:pt x="5392718" y="1822877"/>
                </a:lnTo>
                <a:lnTo>
                  <a:pt x="5371925" y="1872078"/>
                </a:lnTo>
                <a:lnTo>
                  <a:pt x="5344038" y="1917009"/>
                </a:lnTo>
                <a:lnTo>
                  <a:pt x="5309764" y="1956964"/>
                </a:lnTo>
                <a:lnTo>
                  <a:pt x="5269809" y="1991238"/>
                </a:lnTo>
                <a:lnTo>
                  <a:pt x="5224878" y="2019125"/>
                </a:lnTo>
                <a:lnTo>
                  <a:pt x="5175677" y="2039918"/>
                </a:lnTo>
                <a:lnTo>
                  <a:pt x="5122913" y="2052911"/>
                </a:lnTo>
                <a:lnTo>
                  <a:pt x="5067291" y="2057399"/>
                </a:lnTo>
                <a:lnTo>
                  <a:pt x="342906" y="2057399"/>
                </a:lnTo>
                <a:lnTo>
                  <a:pt x="314783" y="2056263"/>
                </a:lnTo>
                <a:lnTo>
                  <a:pt x="287285" y="2052911"/>
                </a:lnTo>
                <a:lnTo>
                  <a:pt x="234521" y="2039918"/>
                </a:lnTo>
                <a:lnTo>
                  <a:pt x="185321" y="2019125"/>
                </a:lnTo>
                <a:lnTo>
                  <a:pt x="140390" y="1991238"/>
                </a:lnTo>
                <a:lnTo>
                  <a:pt x="100435" y="1956964"/>
                </a:lnTo>
                <a:lnTo>
                  <a:pt x="66161" y="1917009"/>
                </a:lnTo>
                <a:lnTo>
                  <a:pt x="38274" y="1872078"/>
                </a:lnTo>
                <a:lnTo>
                  <a:pt x="17481" y="1822877"/>
                </a:lnTo>
                <a:lnTo>
                  <a:pt x="4488" y="1770114"/>
                </a:lnTo>
                <a:lnTo>
                  <a:pt x="0" y="1714492"/>
                </a:lnTo>
                <a:lnTo>
                  <a:pt x="0" y="342906"/>
                </a:lnTo>
                <a:close/>
              </a:path>
            </a:pathLst>
          </a:custGeom>
          <a:ln w="12699">
            <a:solidFill>
              <a:srgbClr val="318DAE"/>
            </a:solidFill>
          </a:ln>
        </p:spPr>
        <p:txBody>
          <a:bodyPr wrap="square" lIns="0" tIns="0" rIns="0" bIns="0" rtlCol="0"/>
          <a:lstStyle/>
          <a:p>
            <a:endParaRPr/>
          </a:p>
        </p:txBody>
      </p:sp>
      <p:sp>
        <p:nvSpPr>
          <p:cNvPr id="8" name="object 8"/>
          <p:cNvSpPr/>
          <p:nvPr/>
        </p:nvSpPr>
        <p:spPr>
          <a:xfrm>
            <a:off x="1882832" y="2928851"/>
            <a:ext cx="4617720" cy="154201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2017914" y="3009018"/>
            <a:ext cx="4419600" cy="1371600"/>
          </a:xfrm>
          <a:custGeom>
            <a:avLst/>
            <a:gdLst/>
            <a:ahLst/>
            <a:cxnLst/>
            <a:rect l="l" t="t" r="r" b="b"/>
            <a:pathLst>
              <a:path w="4419600" h="1371600">
                <a:moveTo>
                  <a:pt x="4190994" y="0"/>
                </a:moveTo>
                <a:lnTo>
                  <a:pt x="228605" y="0"/>
                </a:lnTo>
                <a:lnTo>
                  <a:pt x="209855" y="757"/>
                </a:lnTo>
                <a:lnTo>
                  <a:pt x="156348" y="11654"/>
                </a:lnTo>
                <a:lnTo>
                  <a:pt x="108185" y="34250"/>
                </a:lnTo>
                <a:lnTo>
                  <a:pt x="66957" y="66956"/>
                </a:lnTo>
                <a:lnTo>
                  <a:pt x="34250" y="108185"/>
                </a:lnTo>
                <a:lnTo>
                  <a:pt x="11654" y="156347"/>
                </a:lnTo>
                <a:lnTo>
                  <a:pt x="757" y="209854"/>
                </a:lnTo>
                <a:lnTo>
                  <a:pt x="0" y="228603"/>
                </a:lnTo>
                <a:lnTo>
                  <a:pt x="0" y="1142993"/>
                </a:lnTo>
                <a:lnTo>
                  <a:pt x="6643" y="1197930"/>
                </a:lnTo>
                <a:lnTo>
                  <a:pt x="25516" y="1248051"/>
                </a:lnTo>
                <a:lnTo>
                  <a:pt x="55029" y="1291767"/>
                </a:lnTo>
                <a:lnTo>
                  <a:pt x="93593" y="1327491"/>
                </a:lnTo>
                <a:lnTo>
                  <a:pt x="139621" y="1353633"/>
                </a:lnTo>
                <a:lnTo>
                  <a:pt x="191523" y="1368606"/>
                </a:lnTo>
                <a:lnTo>
                  <a:pt x="228605" y="1371598"/>
                </a:lnTo>
                <a:lnTo>
                  <a:pt x="4190994" y="1371598"/>
                </a:lnTo>
                <a:lnTo>
                  <a:pt x="4245931" y="1364954"/>
                </a:lnTo>
                <a:lnTo>
                  <a:pt x="4296051" y="1346082"/>
                </a:lnTo>
                <a:lnTo>
                  <a:pt x="4339768" y="1316569"/>
                </a:lnTo>
                <a:lnTo>
                  <a:pt x="4375492" y="1278005"/>
                </a:lnTo>
                <a:lnTo>
                  <a:pt x="4401634" y="1231977"/>
                </a:lnTo>
                <a:lnTo>
                  <a:pt x="4416607" y="1180074"/>
                </a:lnTo>
                <a:lnTo>
                  <a:pt x="4419600" y="1142993"/>
                </a:lnTo>
                <a:lnTo>
                  <a:pt x="4419600" y="228603"/>
                </a:lnTo>
                <a:lnTo>
                  <a:pt x="4412956" y="173667"/>
                </a:lnTo>
                <a:lnTo>
                  <a:pt x="4394083" y="123547"/>
                </a:lnTo>
                <a:lnTo>
                  <a:pt x="4364570" y="79830"/>
                </a:lnTo>
                <a:lnTo>
                  <a:pt x="4326005" y="44107"/>
                </a:lnTo>
                <a:lnTo>
                  <a:pt x="4279978" y="17964"/>
                </a:lnTo>
                <a:lnTo>
                  <a:pt x="4228075" y="2992"/>
                </a:lnTo>
                <a:lnTo>
                  <a:pt x="4190994" y="0"/>
                </a:lnTo>
                <a:close/>
              </a:path>
            </a:pathLst>
          </a:custGeom>
          <a:solidFill>
            <a:srgbClr val="F8FDFD"/>
          </a:solidFill>
        </p:spPr>
        <p:txBody>
          <a:bodyPr wrap="square" lIns="0" tIns="0" rIns="0" bIns="0" rtlCol="0"/>
          <a:lstStyle/>
          <a:p>
            <a:endParaRPr/>
          </a:p>
        </p:txBody>
      </p:sp>
      <p:sp>
        <p:nvSpPr>
          <p:cNvPr id="10" name="object 10"/>
          <p:cNvSpPr/>
          <p:nvPr/>
        </p:nvSpPr>
        <p:spPr>
          <a:xfrm>
            <a:off x="1981199" y="2995140"/>
            <a:ext cx="4419600" cy="1371600"/>
          </a:xfrm>
          <a:custGeom>
            <a:avLst/>
            <a:gdLst/>
            <a:ahLst/>
            <a:cxnLst/>
            <a:rect l="l" t="t" r="r" b="b"/>
            <a:pathLst>
              <a:path w="4419600" h="1371600">
                <a:moveTo>
                  <a:pt x="0" y="228604"/>
                </a:moveTo>
                <a:lnTo>
                  <a:pt x="757" y="209855"/>
                </a:lnTo>
                <a:lnTo>
                  <a:pt x="2992" y="191524"/>
                </a:lnTo>
                <a:lnTo>
                  <a:pt x="17964" y="139621"/>
                </a:lnTo>
                <a:lnTo>
                  <a:pt x="44107" y="93593"/>
                </a:lnTo>
                <a:lnTo>
                  <a:pt x="79831" y="55029"/>
                </a:lnTo>
                <a:lnTo>
                  <a:pt x="123547" y="25516"/>
                </a:lnTo>
                <a:lnTo>
                  <a:pt x="173668" y="6643"/>
                </a:lnTo>
                <a:lnTo>
                  <a:pt x="228604" y="0"/>
                </a:lnTo>
                <a:lnTo>
                  <a:pt x="4190994" y="0"/>
                </a:lnTo>
                <a:lnTo>
                  <a:pt x="4245931" y="6643"/>
                </a:lnTo>
                <a:lnTo>
                  <a:pt x="4296051" y="25516"/>
                </a:lnTo>
                <a:lnTo>
                  <a:pt x="4339768" y="55029"/>
                </a:lnTo>
                <a:lnTo>
                  <a:pt x="4375492" y="93593"/>
                </a:lnTo>
                <a:lnTo>
                  <a:pt x="4401634" y="139621"/>
                </a:lnTo>
                <a:lnTo>
                  <a:pt x="4416607" y="191524"/>
                </a:lnTo>
                <a:lnTo>
                  <a:pt x="4419599" y="228604"/>
                </a:lnTo>
                <a:lnTo>
                  <a:pt x="4419599" y="1142994"/>
                </a:lnTo>
                <a:lnTo>
                  <a:pt x="4418841" y="1161744"/>
                </a:lnTo>
                <a:lnTo>
                  <a:pt x="4416607" y="1180075"/>
                </a:lnTo>
                <a:lnTo>
                  <a:pt x="4401634" y="1231978"/>
                </a:lnTo>
                <a:lnTo>
                  <a:pt x="4375492" y="1278006"/>
                </a:lnTo>
                <a:lnTo>
                  <a:pt x="4339768" y="1316570"/>
                </a:lnTo>
                <a:lnTo>
                  <a:pt x="4296051" y="1346083"/>
                </a:lnTo>
                <a:lnTo>
                  <a:pt x="4245931" y="1364956"/>
                </a:lnTo>
                <a:lnTo>
                  <a:pt x="4190994" y="1371599"/>
                </a:lnTo>
                <a:lnTo>
                  <a:pt x="228604" y="1371599"/>
                </a:lnTo>
                <a:lnTo>
                  <a:pt x="209855" y="1370842"/>
                </a:lnTo>
                <a:lnTo>
                  <a:pt x="191524" y="1368607"/>
                </a:lnTo>
                <a:lnTo>
                  <a:pt x="139621" y="1353634"/>
                </a:lnTo>
                <a:lnTo>
                  <a:pt x="93593" y="1327492"/>
                </a:lnTo>
                <a:lnTo>
                  <a:pt x="55029" y="1291768"/>
                </a:lnTo>
                <a:lnTo>
                  <a:pt x="25516" y="1248052"/>
                </a:lnTo>
                <a:lnTo>
                  <a:pt x="6643" y="1197931"/>
                </a:lnTo>
                <a:lnTo>
                  <a:pt x="0" y="1142994"/>
                </a:lnTo>
                <a:lnTo>
                  <a:pt x="0" y="228604"/>
                </a:lnTo>
                <a:close/>
              </a:path>
            </a:pathLst>
          </a:custGeom>
          <a:ln w="12699">
            <a:solidFill>
              <a:srgbClr val="318DAE"/>
            </a:solidFill>
          </a:ln>
        </p:spPr>
        <p:txBody>
          <a:bodyPr wrap="square" lIns="0" tIns="0" rIns="0" bIns="0" rtlCol="0"/>
          <a:lstStyle/>
          <a:p>
            <a:endParaRPr/>
          </a:p>
        </p:txBody>
      </p:sp>
      <p:sp>
        <p:nvSpPr>
          <p:cNvPr id="11" name="object 11"/>
          <p:cNvSpPr/>
          <p:nvPr/>
        </p:nvSpPr>
        <p:spPr>
          <a:xfrm>
            <a:off x="1521228" y="2255520"/>
            <a:ext cx="386541" cy="386541"/>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600200" y="2309341"/>
            <a:ext cx="228600" cy="22860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600199" y="23093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4" name="object 14"/>
          <p:cNvSpPr/>
          <p:nvPr/>
        </p:nvSpPr>
        <p:spPr>
          <a:xfrm>
            <a:off x="2057400" y="2218113"/>
            <a:ext cx="382385" cy="38238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133600" y="2270264"/>
            <a:ext cx="228600" cy="228600"/>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2133599" y="22702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7" name="object 17"/>
          <p:cNvSpPr/>
          <p:nvPr/>
        </p:nvSpPr>
        <p:spPr>
          <a:xfrm>
            <a:off x="2435628" y="2218113"/>
            <a:ext cx="386541" cy="382385"/>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2514600" y="2271241"/>
            <a:ext cx="228600" cy="228600"/>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514599" y="2271240"/>
            <a:ext cx="228600" cy="228600"/>
          </a:xfrm>
          <a:custGeom>
            <a:avLst/>
            <a:gdLst/>
            <a:ahLst/>
            <a:cxnLst/>
            <a:rect l="l" t="t" r="r" b="b"/>
            <a:pathLst>
              <a:path w="228600" h="228600">
                <a:moveTo>
                  <a:pt x="0" y="114299"/>
                </a:moveTo>
                <a:lnTo>
                  <a:pt x="928" y="99661"/>
                </a:lnTo>
                <a:lnTo>
                  <a:pt x="3638" y="85579"/>
                </a:lnTo>
                <a:lnTo>
                  <a:pt x="21313" y="47815"/>
                </a:lnTo>
                <a:lnTo>
                  <a:pt x="50911" y="19172"/>
                </a:lnTo>
                <a:lnTo>
                  <a:pt x="89349" y="2731"/>
                </a:lnTo>
                <a:lnTo>
                  <a:pt x="114299" y="0"/>
                </a:lnTo>
                <a:lnTo>
                  <a:pt x="128938" y="928"/>
                </a:lnTo>
                <a:lnTo>
                  <a:pt x="169057" y="13945"/>
                </a:lnTo>
                <a:lnTo>
                  <a:pt x="201082" y="39910"/>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20" name="object 20"/>
          <p:cNvSpPr/>
          <p:nvPr/>
        </p:nvSpPr>
        <p:spPr>
          <a:xfrm>
            <a:off x="2818014" y="2218113"/>
            <a:ext cx="382385" cy="382385"/>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2895600" y="2270264"/>
            <a:ext cx="228600" cy="228600"/>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2895599" y="22702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23" name="object 23"/>
          <p:cNvSpPr/>
          <p:nvPr/>
        </p:nvSpPr>
        <p:spPr>
          <a:xfrm>
            <a:off x="3200400" y="2218113"/>
            <a:ext cx="382385" cy="382385"/>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3276600" y="2271241"/>
            <a:ext cx="228600" cy="228600"/>
          </a:xfrm>
          <a:custGeom>
            <a:avLst/>
            <a:gdLst/>
            <a:ahLst/>
            <a:cxnLst/>
            <a:rect l="l" t="t" r="r" b="b"/>
            <a:pathLst>
              <a:path w="228600" h="228600">
                <a:moveTo>
                  <a:pt x="114300" y="0"/>
                </a:moveTo>
                <a:lnTo>
                  <a:pt x="75744" y="6665"/>
                </a:lnTo>
                <a:lnTo>
                  <a:pt x="39910" y="27517"/>
                </a:lnTo>
                <a:lnTo>
                  <a:pt x="13945" y="59542"/>
                </a:lnTo>
                <a:lnTo>
                  <a:pt x="928" y="99661"/>
                </a:lnTo>
                <a:lnTo>
                  <a:pt x="0" y="114300"/>
                </a:lnTo>
                <a:lnTo>
                  <a:pt x="494" y="125005"/>
                </a:lnTo>
                <a:lnTo>
                  <a:pt x="12184" y="165705"/>
                </a:lnTo>
                <a:lnTo>
                  <a:pt x="37102" y="198592"/>
                </a:lnTo>
                <a:lnTo>
                  <a:pt x="72168" y="220584"/>
                </a:lnTo>
                <a:lnTo>
                  <a:pt x="114300" y="228600"/>
                </a:lnTo>
                <a:lnTo>
                  <a:pt x="125006" y="228105"/>
                </a:lnTo>
                <a:lnTo>
                  <a:pt x="165706" y="216415"/>
                </a:lnTo>
                <a:lnTo>
                  <a:pt x="198592" y="191496"/>
                </a:lnTo>
                <a:lnTo>
                  <a:pt x="220584" y="156430"/>
                </a:lnTo>
                <a:lnTo>
                  <a:pt x="228600" y="114300"/>
                </a:lnTo>
                <a:lnTo>
                  <a:pt x="228105" y="103593"/>
                </a:lnTo>
                <a:lnTo>
                  <a:pt x="216415" y="62893"/>
                </a:lnTo>
                <a:lnTo>
                  <a:pt x="191496" y="30007"/>
                </a:lnTo>
                <a:lnTo>
                  <a:pt x="156430" y="8015"/>
                </a:lnTo>
                <a:lnTo>
                  <a:pt x="114300" y="0"/>
                </a:lnTo>
                <a:close/>
              </a:path>
            </a:pathLst>
          </a:custGeom>
          <a:solidFill>
            <a:srgbClr val="CE1D00"/>
          </a:solidFill>
        </p:spPr>
        <p:txBody>
          <a:bodyPr wrap="square" lIns="0" tIns="0" rIns="0" bIns="0" rtlCol="0"/>
          <a:lstStyle/>
          <a:p>
            <a:endParaRPr/>
          </a:p>
        </p:txBody>
      </p:sp>
      <p:sp>
        <p:nvSpPr>
          <p:cNvPr id="25" name="object 25"/>
          <p:cNvSpPr/>
          <p:nvPr/>
        </p:nvSpPr>
        <p:spPr>
          <a:xfrm>
            <a:off x="3276599" y="2271240"/>
            <a:ext cx="228600" cy="228600"/>
          </a:xfrm>
          <a:custGeom>
            <a:avLst/>
            <a:gdLst/>
            <a:ahLst/>
            <a:cxnLst/>
            <a:rect l="l" t="t" r="r" b="b"/>
            <a:pathLst>
              <a:path w="228600" h="228600">
                <a:moveTo>
                  <a:pt x="0" y="114299"/>
                </a:moveTo>
                <a:lnTo>
                  <a:pt x="928" y="99661"/>
                </a:lnTo>
                <a:lnTo>
                  <a:pt x="3638" y="85579"/>
                </a:lnTo>
                <a:lnTo>
                  <a:pt x="21313" y="47815"/>
                </a:lnTo>
                <a:lnTo>
                  <a:pt x="50911" y="19172"/>
                </a:lnTo>
                <a:lnTo>
                  <a:pt x="89349" y="2731"/>
                </a:lnTo>
                <a:lnTo>
                  <a:pt x="114299" y="0"/>
                </a:lnTo>
                <a:lnTo>
                  <a:pt x="128938" y="928"/>
                </a:lnTo>
                <a:lnTo>
                  <a:pt x="169057" y="13945"/>
                </a:lnTo>
                <a:lnTo>
                  <a:pt x="201082" y="39910"/>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26" name="object 26"/>
          <p:cNvSpPr/>
          <p:nvPr/>
        </p:nvSpPr>
        <p:spPr>
          <a:xfrm>
            <a:off x="3578628" y="2218113"/>
            <a:ext cx="386541" cy="382385"/>
          </a:xfrm>
          <a:prstGeom prst="rect">
            <a:avLst/>
          </a:prstGeom>
          <a:blipFill>
            <a:blip r:embed="rId12" cstate="print"/>
            <a:stretch>
              <a:fillRect/>
            </a:stretch>
          </a:blipFill>
        </p:spPr>
        <p:txBody>
          <a:bodyPr wrap="square" lIns="0" tIns="0" rIns="0" bIns="0" rtlCol="0"/>
          <a:lstStyle/>
          <a:p>
            <a:endParaRPr/>
          </a:p>
        </p:txBody>
      </p:sp>
      <p:sp>
        <p:nvSpPr>
          <p:cNvPr id="27" name="object 27"/>
          <p:cNvSpPr/>
          <p:nvPr/>
        </p:nvSpPr>
        <p:spPr>
          <a:xfrm>
            <a:off x="3657600" y="2270264"/>
            <a:ext cx="228600" cy="228600"/>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3657599" y="22702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29" name="object 29"/>
          <p:cNvSpPr/>
          <p:nvPr/>
        </p:nvSpPr>
        <p:spPr>
          <a:xfrm>
            <a:off x="3961014" y="2218113"/>
            <a:ext cx="382385" cy="382385"/>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4038600" y="2271241"/>
            <a:ext cx="228600" cy="228600"/>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4038599" y="2271240"/>
            <a:ext cx="228600" cy="228600"/>
          </a:xfrm>
          <a:custGeom>
            <a:avLst/>
            <a:gdLst/>
            <a:ahLst/>
            <a:cxnLst/>
            <a:rect l="l" t="t" r="r" b="b"/>
            <a:pathLst>
              <a:path w="228600" h="228600">
                <a:moveTo>
                  <a:pt x="0" y="114299"/>
                </a:moveTo>
                <a:lnTo>
                  <a:pt x="928" y="99661"/>
                </a:lnTo>
                <a:lnTo>
                  <a:pt x="3638" y="85579"/>
                </a:lnTo>
                <a:lnTo>
                  <a:pt x="21313" y="47815"/>
                </a:lnTo>
                <a:lnTo>
                  <a:pt x="50911" y="19172"/>
                </a:lnTo>
                <a:lnTo>
                  <a:pt x="89349" y="2731"/>
                </a:lnTo>
                <a:lnTo>
                  <a:pt x="114299" y="0"/>
                </a:lnTo>
                <a:lnTo>
                  <a:pt x="128938" y="928"/>
                </a:lnTo>
                <a:lnTo>
                  <a:pt x="169057" y="13945"/>
                </a:lnTo>
                <a:lnTo>
                  <a:pt x="201082" y="39910"/>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32" name="object 32"/>
          <p:cNvSpPr/>
          <p:nvPr/>
        </p:nvSpPr>
        <p:spPr>
          <a:xfrm>
            <a:off x="4343400" y="2218113"/>
            <a:ext cx="382385" cy="382385"/>
          </a:xfrm>
          <a:prstGeom prst="rect">
            <a:avLst/>
          </a:prstGeom>
          <a:blipFill>
            <a:blip r:embed="rId14" cstate="print"/>
            <a:stretch>
              <a:fillRect/>
            </a:stretch>
          </a:blipFill>
        </p:spPr>
        <p:txBody>
          <a:bodyPr wrap="square" lIns="0" tIns="0" rIns="0" bIns="0" rtlCol="0"/>
          <a:lstStyle/>
          <a:p>
            <a:endParaRPr/>
          </a:p>
        </p:txBody>
      </p:sp>
      <p:sp>
        <p:nvSpPr>
          <p:cNvPr id="33" name="object 33"/>
          <p:cNvSpPr/>
          <p:nvPr/>
        </p:nvSpPr>
        <p:spPr>
          <a:xfrm>
            <a:off x="4419600" y="2270264"/>
            <a:ext cx="228600" cy="228600"/>
          </a:xfrm>
          <a:custGeom>
            <a:avLst/>
            <a:gdLst/>
            <a:ahLst/>
            <a:cxnLst/>
            <a:rect l="l" t="t" r="r" b="b"/>
            <a:pathLst>
              <a:path w="228600" h="228600">
                <a:moveTo>
                  <a:pt x="114300" y="0"/>
                </a:moveTo>
                <a:lnTo>
                  <a:pt x="75744" y="6665"/>
                </a:lnTo>
                <a:lnTo>
                  <a:pt x="39910" y="27517"/>
                </a:lnTo>
                <a:lnTo>
                  <a:pt x="13945" y="59542"/>
                </a:lnTo>
                <a:lnTo>
                  <a:pt x="928" y="99661"/>
                </a:lnTo>
                <a:lnTo>
                  <a:pt x="0" y="114300"/>
                </a:lnTo>
                <a:lnTo>
                  <a:pt x="494" y="125006"/>
                </a:lnTo>
                <a:lnTo>
                  <a:pt x="12184" y="165706"/>
                </a:lnTo>
                <a:lnTo>
                  <a:pt x="37102" y="198592"/>
                </a:lnTo>
                <a:lnTo>
                  <a:pt x="72168" y="220584"/>
                </a:lnTo>
                <a:lnTo>
                  <a:pt x="114300" y="228600"/>
                </a:lnTo>
                <a:lnTo>
                  <a:pt x="125006" y="228105"/>
                </a:lnTo>
                <a:lnTo>
                  <a:pt x="165706" y="216415"/>
                </a:lnTo>
                <a:lnTo>
                  <a:pt x="198592" y="191497"/>
                </a:lnTo>
                <a:lnTo>
                  <a:pt x="220584" y="156431"/>
                </a:lnTo>
                <a:lnTo>
                  <a:pt x="228600" y="114300"/>
                </a:lnTo>
                <a:lnTo>
                  <a:pt x="228105" y="103593"/>
                </a:lnTo>
                <a:lnTo>
                  <a:pt x="216415" y="62893"/>
                </a:lnTo>
                <a:lnTo>
                  <a:pt x="191496" y="30007"/>
                </a:lnTo>
                <a:lnTo>
                  <a:pt x="156430" y="8015"/>
                </a:lnTo>
                <a:lnTo>
                  <a:pt x="114300" y="0"/>
                </a:lnTo>
                <a:close/>
              </a:path>
            </a:pathLst>
          </a:custGeom>
          <a:solidFill>
            <a:srgbClr val="FFFC00"/>
          </a:solidFill>
        </p:spPr>
        <p:txBody>
          <a:bodyPr wrap="square" lIns="0" tIns="0" rIns="0" bIns="0" rtlCol="0"/>
          <a:lstStyle/>
          <a:p>
            <a:endParaRPr/>
          </a:p>
        </p:txBody>
      </p:sp>
      <p:sp>
        <p:nvSpPr>
          <p:cNvPr id="34" name="object 34"/>
          <p:cNvSpPr/>
          <p:nvPr/>
        </p:nvSpPr>
        <p:spPr>
          <a:xfrm>
            <a:off x="4419599" y="22702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35" name="object 35"/>
          <p:cNvSpPr/>
          <p:nvPr/>
        </p:nvSpPr>
        <p:spPr>
          <a:xfrm>
            <a:off x="4721628" y="2209800"/>
            <a:ext cx="386541" cy="386541"/>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4800600" y="2263423"/>
            <a:ext cx="228600" cy="228600"/>
          </a:xfrm>
          <a:prstGeom prst="rect">
            <a:avLst/>
          </a:prstGeom>
          <a:blipFill>
            <a:blip r:embed="rId7" cstate="print"/>
            <a:stretch>
              <a:fillRect/>
            </a:stretch>
          </a:blipFill>
        </p:spPr>
        <p:txBody>
          <a:bodyPr wrap="square" lIns="0" tIns="0" rIns="0" bIns="0" rtlCol="0"/>
          <a:lstStyle/>
          <a:p>
            <a:endParaRPr/>
          </a:p>
        </p:txBody>
      </p:sp>
      <p:sp>
        <p:nvSpPr>
          <p:cNvPr id="37" name="object 37"/>
          <p:cNvSpPr/>
          <p:nvPr/>
        </p:nvSpPr>
        <p:spPr>
          <a:xfrm>
            <a:off x="4800599" y="2263423"/>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38" name="object 38"/>
          <p:cNvSpPr/>
          <p:nvPr/>
        </p:nvSpPr>
        <p:spPr>
          <a:xfrm>
            <a:off x="5104014" y="2209800"/>
            <a:ext cx="382385" cy="382385"/>
          </a:xfrm>
          <a:prstGeom prst="rect">
            <a:avLst/>
          </a:prstGeom>
          <a:blipFill>
            <a:blip r:embed="rId16" cstate="print"/>
            <a:stretch>
              <a:fillRect/>
            </a:stretch>
          </a:blipFill>
        </p:spPr>
        <p:txBody>
          <a:bodyPr wrap="square" lIns="0" tIns="0" rIns="0" bIns="0" rtlCol="0"/>
          <a:lstStyle/>
          <a:p>
            <a:endParaRPr/>
          </a:p>
        </p:txBody>
      </p:sp>
      <p:sp>
        <p:nvSpPr>
          <p:cNvPr id="39" name="object 39"/>
          <p:cNvSpPr/>
          <p:nvPr/>
        </p:nvSpPr>
        <p:spPr>
          <a:xfrm>
            <a:off x="5181600" y="2262448"/>
            <a:ext cx="228600" cy="228600"/>
          </a:xfrm>
          <a:prstGeom prst="rect">
            <a:avLst/>
          </a:prstGeom>
          <a:blipFill>
            <a:blip r:embed="rId7" cstate="print"/>
            <a:stretch>
              <a:fillRect/>
            </a:stretch>
          </a:blipFill>
        </p:spPr>
        <p:txBody>
          <a:bodyPr wrap="square" lIns="0" tIns="0" rIns="0" bIns="0" rtlCol="0"/>
          <a:lstStyle/>
          <a:p>
            <a:endParaRPr/>
          </a:p>
        </p:txBody>
      </p:sp>
      <p:sp>
        <p:nvSpPr>
          <p:cNvPr id="40" name="object 40"/>
          <p:cNvSpPr/>
          <p:nvPr/>
        </p:nvSpPr>
        <p:spPr>
          <a:xfrm>
            <a:off x="5181599" y="2262447"/>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41" name="object 41"/>
          <p:cNvSpPr/>
          <p:nvPr/>
        </p:nvSpPr>
        <p:spPr>
          <a:xfrm>
            <a:off x="5486400" y="2209800"/>
            <a:ext cx="382385" cy="386541"/>
          </a:xfrm>
          <a:prstGeom prst="rect">
            <a:avLst/>
          </a:prstGeom>
          <a:blipFill>
            <a:blip r:embed="rId17" cstate="print"/>
            <a:stretch>
              <a:fillRect/>
            </a:stretch>
          </a:blipFill>
        </p:spPr>
        <p:txBody>
          <a:bodyPr wrap="square" lIns="0" tIns="0" rIns="0" bIns="0" rtlCol="0"/>
          <a:lstStyle/>
          <a:p>
            <a:endParaRPr/>
          </a:p>
        </p:txBody>
      </p:sp>
      <p:sp>
        <p:nvSpPr>
          <p:cNvPr id="42" name="object 42"/>
          <p:cNvSpPr/>
          <p:nvPr/>
        </p:nvSpPr>
        <p:spPr>
          <a:xfrm>
            <a:off x="5562600" y="2263423"/>
            <a:ext cx="228600" cy="228600"/>
          </a:xfrm>
          <a:prstGeom prst="rect">
            <a:avLst/>
          </a:prstGeom>
          <a:blipFill>
            <a:blip r:embed="rId7" cstate="print"/>
            <a:stretch>
              <a:fillRect/>
            </a:stretch>
          </a:blipFill>
        </p:spPr>
        <p:txBody>
          <a:bodyPr wrap="square" lIns="0" tIns="0" rIns="0" bIns="0" rtlCol="0"/>
          <a:lstStyle/>
          <a:p>
            <a:endParaRPr/>
          </a:p>
        </p:txBody>
      </p:sp>
      <p:sp>
        <p:nvSpPr>
          <p:cNvPr id="43" name="object 43"/>
          <p:cNvSpPr/>
          <p:nvPr/>
        </p:nvSpPr>
        <p:spPr>
          <a:xfrm>
            <a:off x="5562599" y="2263423"/>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44" name="object 44"/>
          <p:cNvSpPr/>
          <p:nvPr/>
        </p:nvSpPr>
        <p:spPr>
          <a:xfrm>
            <a:off x="5864628" y="2209800"/>
            <a:ext cx="386541" cy="382385"/>
          </a:xfrm>
          <a:prstGeom prst="rect">
            <a:avLst/>
          </a:prstGeom>
          <a:blipFill>
            <a:blip r:embed="rId18" cstate="print"/>
            <a:stretch>
              <a:fillRect/>
            </a:stretch>
          </a:blipFill>
        </p:spPr>
        <p:txBody>
          <a:bodyPr wrap="square" lIns="0" tIns="0" rIns="0" bIns="0" rtlCol="0"/>
          <a:lstStyle/>
          <a:p>
            <a:endParaRPr/>
          </a:p>
        </p:txBody>
      </p:sp>
      <p:sp>
        <p:nvSpPr>
          <p:cNvPr id="45" name="object 45"/>
          <p:cNvSpPr/>
          <p:nvPr/>
        </p:nvSpPr>
        <p:spPr>
          <a:xfrm>
            <a:off x="5943600" y="2262448"/>
            <a:ext cx="228600" cy="228600"/>
          </a:xfrm>
          <a:prstGeom prst="rect">
            <a:avLst/>
          </a:prstGeom>
          <a:blipFill>
            <a:blip r:embed="rId7" cstate="print"/>
            <a:stretch>
              <a:fillRect/>
            </a:stretch>
          </a:blipFill>
        </p:spPr>
        <p:txBody>
          <a:bodyPr wrap="square" lIns="0" tIns="0" rIns="0" bIns="0" rtlCol="0"/>
          <a:lstStyle/>
          <a:p>
            <a:endParaRPr/>
          </a:p>
        </p:txBody>
      </p:sp>
      <p:sp>
        <p:nvSpPr>
          <p:cNvPr id="46" name="object 46"/>
          <p:cNvSpPr/>
          <p:nvPr/>
        </p:nvSpPr>
        <p:spPr>
          <a:xfrm>
            <a:off x="5943599" y="2262447"/>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47" name="object 47"/>
          <p:cNvSpPr/>
          <p:nvPr/>
        </p:nvSpPr>
        <p:spPr>
          <a:xfrm>
            <a:off x="6247014" y="2209800"/>
            <a:ext cx="382385" cy="386541"/>
          </a:xfrm>
          <a:prstGeom prst="rect">
            <a:avLst/>
          </a:prstGeom>
          <a:blipFill>
            <a:blip r:embed="rId19" cstate="print"/>
            <a:stretch>
              <a:fillRect/>
            </a:stretch>
          </a:blipFill>
        </p:spPr>
        <p:txBody>
          <a:bodyPr wrap="square" lIns="0" tIns="0" rIns="0" bIns="0" rtlCol="0"/>
          <a:lstStyle/>
          <a:p>
            <a:endParaRPr/>
          </a:p>
        </p:txBody>
      </p:sp>
      <p:sp>
        <p:nvSpPr>
          <p:cNvPr id="48" name="object 48"/>
          <p:cNvSpPr/>
          <p:nvPr/>
        </p:nvSpPr>
        <p:spPr>
          <a:xfrm>
            <a:off x="6324600" y="2263423"/>
            <a:ext cx="228598" cy="228600"/>
          </a:xfrm>
          <a:prstGeom prst="rect">
            <a:avLst/>
          </a:prstGeom>
          <a:blipFill>
            <a:blip r:embed="rId7" cstate="print"/>
            <a:stretch>
              <a:fillRect/>
            </a:stretch>
          </a:blipFill>
        </p:spPr>
        <p:txBody>
          <a:bodyPr wrap="square" lIns="0" tIns="0" rIns="0" bIns="0" rtlCol="0"/>
          <a:lstStyle/>
          <a:p>
            <a:endParaRPr/>
          </a:p>
        </p:txBody>
      </p:sp>
      <p:sp>
        <p:nvSpPr>
          <p:cNvPr id="49" name="object 49"/>
          <p:cNvSpPr/>
          <p:nvPr/>
        </p:nvSpPr>
        <p:spPr>
          <a:xfrm>
            <a:off x="6324599" y="2263423"/>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50" name="object 50"/>
          <p:cNvSpPr/>
          <p:nvPr/>
        </p:nvSpPr>
        <p:spPr>
          <a:xfrm>
            <a:off x="6629400" y="2209800"/>
            <a:ext cx="382385" cy="382385"/>
          </a:xfrm>
          <a:prstGeom prst="rect">
            <a:avLst/>
          </a:prstGeom>
          <a:blipFill>
            <a:blip r:embed="rId20" cstate="print"/>
            <a:stretch>
              <a:fillRect/>
            </a:stretch>
          </a:blipFill>
        </p:spPr>
        <p:txBody>
          <a:bodyPr wrap="square" lIns="0" tIns="0" rIns="0" bIns="0" rtlCol="0"/>
          <a:lstStyle/>
          <a:p>
            <a:endParaRPr/>
          </a:p>
        </p:txBody>
      </p:sp>
      <p:sp>
        <p:nvSpPr>
          <p:cNvPr id="51" name="object 51"/>
          <p:cNvSpPr/>
          <p:nvPr/>
        </p:nvSpPr>
        <p:spPr>
          <a:xfrm>
            <a:off x="6705598" y="2262448"/>
            <a:ext cx="228600" cy="228600"/>
          </a:xfrm>
          <a:prstGeom prst="rect">
            <a:avLst/>
          </a:prstGeom>
          <a:blipFill>
            <a:blip r:embed="rId7" cstate="print"/>
            <a:stretch>
              <a:fillRect/>
            </a:stretch>
          </a:blipFill>
        </p:spPr>
        <p:txBody>
          <a:bodyPr wrap="square" lIns="0" tIns="0" rIns="0" bIns="0" rtlCol="0"/>
          <a:lstStyle/>
          <a:p>
            <a:endParaRPr/>
          </a:p>
        </p:txBody>
      </p:sp>
      <p:sp>
        <p:nvSpPr>
          <p:cNvPr id="52" name="object 52"/>
          <p:cNvSpPr/>
          <p:nvPr/>
        </p:nvSpPr>
        <p:spPr>
          <a:xfrm>
            <a:off x="6705599" y="2262447"/>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53" name="object 53"/>
          <p:cNvSpPr/>
          <p:nvPr/>
        </p:nvSpPr>
        <p:spPr>
          <a:xfrm>
            <a:off x="6932814" y="2484120"/>
            <a:ext cx="382385" cy="386541"/>
          </a:xfrm>
          <a:prstGeom prst="rect">
            <a:avLst/>
          </a:prstGeom>
          <a:blipFill>
            <a:blip r:embed="rId21" cstate="print"/>
            <a:stretch>
              <a:fillRect/>
            </a:stretch>
          </a:blipFill>
        </p:spPr>
        <p:txBody>
          <a:bodyPr wrap="square" lIns="0" tIns="0" rIns="0" bIns="0" rtlCol="0"/>
          <a:lstStyle/>
          <a:p>
            <a:endParaRPr/>
          </a:p>
        </p:txBody>
      </p:sp>
      <p:sp>
        <p:nvSpPr>
          <p:cNvPr id="54" name="object 54"/>
          <p:cNvSpPr/>
          <p:nvPr/>
        </p:nvSpPr>
        <p:spPr>
          <a:xfrm>
            <a:off x="7010398" y="2537941"/>
            <a:ext cx="228600" cy="228600"/>
          </a:xfrm>
          <a:prstGeom prst="rect">
            <a:avLst/>
          </a:prstGeom>
          <a:blipFill>
            <a:blip r:embed="rId7" cstate="print"/>
            <a:stretch>
              <a:fillRect/>
            </a:stretch>
          </a:blipFill>
        </p:spPr>
        <p:txBody>
          <a:bodyPr wrap="square" lIns="0" tIns="0" rIns="0" bIns="0" rtlCol="0"/>
          <a:lstStyle/>
          <a:p>
            <a:endParaRPr/>
          </a:p>
        </p:txBody>
      </p:sp>
      <p:sp>
        <p:nvSpPr>
          <p:cNvPr id="55" name="object 55"/>
          <p:cNvSpPr/>
          <p:nvPr/>
        </p:nvSpPr>
        <p:spPr>
          <a:xfrm>
            <a:off x="7010399" y="25379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56" name="object 56"/>
          <p:cNvSpPr/>
          <p:nvPr/>
        </p:nvSpPr>
        <p:spPr>
          <a:xfrm>
            <a:off x="7007628" y="2941320"/>
            <a:ext cx="386541" cy="386541"/>
          </a:xfrm>
          <a:prstGeom prst="rect">
            <a:avLst/>
          </a:prstGeom>
          <a:blipFill>
            <a:blip r:embed="rId6" cstate="print"/>
            <a:stretch>
              <a:fillRect/>
            </a:stretch>
          </a:blipFill>
        </p:spPr>
        <p:txBody>
          <a:bodyPr wrap="square" lIns="0" tIns="0" rIns="0" bIns="0" rtlCol="0"/>
          <a:lstStyle/>
          <a:p>
            <a:endParaRPr/>
          </a:p>
        </p:txBody>
      </p:sp>
      <p:sp>
        <p:nvSpPr>
          <p:cNvPr id="57" name="object 57"/>
          <p:cNvSpPr/>
          <p:nvPr/>
        </p:nvSpPr>
        <p:spPr>
          <a:xfrm>
            <a:off x="7086598" y="2995141"/>
            <a:ext cx="228600" cy="228600"/>
          </a:xfrm>
          <a:custGeom>
            <a:avLst/>
            <a:gdLst/>
            <a:ahLst/>
            <a:cxnLst/>
            <a:rect l="l" t="t" r="r" b="b"/>
            <a:pathLst>
              <a:path w="228600" h="228600">
                <a:moveTo>
                  <a:pt x="114300" y="0"/>
                </a:moveTo>
                <a:lnTo>
                  <a:pt x="75744" y="6665"/>
                </a:lnTo>
                <a:lnTo>
                  <a:pt x="39911" y="27517"/>
                </a:lnTo>
                <a:lnTo>
                  <a:pt x="13945" y="59542"/>
                </a:lnTo>
                <a:lnTo>
                  <a:pt x="928" y="99661"/>
                </a:lnTo>
                <a:lnTo>
                  <a:pt x="0" y="114300"/>
                </a:lnTo>
                <a:lnTo>
                  <a:pt x="494" y="125005"/>
                </a:lnTo>
                <a:lnTo>
                  <a:pt x="12184" y="165705"/>
                </a:lnTo>
                <a:lnTo>
                  <a:pt x="37103" y="198592"/>
                </a:lnTo>
                <a:lnTo>
                  <a:pt x="72169" y="220584"/>
                </a:lnTo>
                <a:lnTo>
                  <a:pt x="114300" y="228600"/>
                </a:lnTo>
                <a:lnTo>
                  <a:pt x="125006" y="228105"/>
                </a:lnTo>
                <a:lnTo>
                  <a:pt x="165706" y="216415"/>
                </a:lnTo>
                <a:lnTo>
                  <a:pt x="198592" y="191496"/>
                </a:lnTo>
                <a:lnTo>
                  <a:pt x="220584" y="156430"/>
                </a:lnTo>
                <a:lnTo>
                  <a:pt x="228600" y="114300"/>
                </a:lnTo>
                <a:lnTo>
                  <a:pt x="228105" y="103593"/>
                </a:lnTo>
                <a:lnTo>
                  <a:pt x="216415" y="62893"/>
                </a:lnTo>
                <a:lnTo>
                  <a:pt x="191497" y="30007"/>
                </a:lnTo>
                <a:lnTo>
                  <a:pt x="156431" y="8015"/>
                </a:lnTo>
                <a:lnTo>
                  <a:pt x="114300" y="0"/>
                </a:lnTo>
                <a:close/>
              </a:path>
            </a:pathLst>
          </a:custGeom>
          <a:solidFill>
            <a:srgbClr val="919191"/>
          </a:solidFill>
        </p:spPr>
        <p:txBody>
          <a:bodyPr wrap="square" lIns="0" tIns="0" rIns="0" bIns="0" rtlCol="0"/>
          <a:lstStyle/>
          <a:p>
            <a:endParaRPr/>
          </a:p>
        </p:txBody>
      </p:sp>
      <p:sp>
        <p:nvSpPr>
          <p:cNvPr id="58" name="object 58"/>
          <p:cNvSpPr/>
          <p:nvPr/>
        </p:nvSpPr>
        <p:spPr>
          <a:xfrm>
            <a:off x="7086599" y="2995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59" name="object 59"/>
          <p:cNvSpPr/>
          <p:nvPr/>
        </p:nvSpPr>
        <p:spPr>
          <a:xfrm>
            <a:off x="7007628" y="3323705"/>
            <a:ext cx="386541" cy="382385"/>
          </a:xfrm>
          <a:prstGeom prst="rect">
            <a:avLst/>
          </a:prstGeom>
          <a:blipFill>
            <a:blip r:embed="rId22" cstate="print"/>
            <a:stretch>
              <a:fillRect/>
            </a:stretch>
          </a:blipFill>
        </p:spPr>
        <p:txBody>
          <a:bodyPr wrap="square" lIns="0" tIns="0" rIns="0" bIns="0" rtlCol="0"/>
          <a:lstStyle/>
          <a:p>
            <a:endParaRPr/>
          </a:p>
        </p:txBody>
      </p:sp>
      <p:sp>
        <p:nvSpPr>
          <p:cNvPr id="60" name="object 60"/>
          <p:cNvSpPr/>
          <p:nvPr/>
        </p:nvSpPr>
        <p:spPr>
          <a:xfrm>
            <a:off x="7086598" y="3376141"/>
            <a:ext cx="228600" cy="228600"/>
          </a:xfrm>
          <a:prstGeom prst="rect">
            <a:avLst/>
          </a:prstGeom>
          <a:blipFill>
            <a:blip r:embed="rId7" cstate="print"/>
            <a:stretch>
              <a:fillRect/>
            </a:stretch>
          </a:blipFill>
        </p:spPr>
        <p:txBody>
          <a:bodyPr wrap="square" lIns="0" tIns="0" rIns="0" bIns="0" rtlCol="0"/>
          <a:lstStyle/>
          <a:p>
            <a:endParaRPr/>
          </a:p>
        </p:txBody>
      </p:sp>
      <p:sp>
        <p:nvSpPr>
          <p:cNvPr id="61" name="object 61"/>
          <p:cNvSpPr/>
          <p:nvPr/>
        </p:nvSpPr>
        <p:spPr>
          <a:xfrm>
            <a:off x="7086599" y="3376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62" name="object 62"/>
          <p:cNvSpPr/>
          <p:nvPr/>
        </p:nvSpPr>
        <p:spPr>
          <a:xfrm>
            <a:off x="7007628" y="3780905"/>
            <a:ext cx="386541" cy="382385"/>
          </a:xfrm>
          <a:prstGeom prst="rect">
            <a:avLst/>
          </a:prstGeom>
          <a:blipFill>
            <a:blip r:embed="rId22" cstate="print"/>
            <a:stretch>
              <a:fillRect/>
            </a:stretch>
          </a:blipFill>
        </p:spPr>
        <p:txBody>
          <a:bodyPr wrap="square" lIns="0" tIns="0" rIns="0" bIns="0" rtlCol="0"/>
          <a:lstStyle/>
          <a:p>
            <a:endParaRPr/>
          </a:p>
        </p:txBody>
      </p:sp>
      <p:sp>
        <p:nvSpPr>
          <p:cNvPr id="63" name="object 63"/>
          <p:cNvSpPr/>
          <p:nvPr/>
        </p:nvSpPr>
        <p:spPr>
          <a:xfrm>
            <a:off x="7086598" y="3833341"/>
            <a:ext cx="228600" cy="228598"/>
          </a:xfrm>
          <a:prstGeom prst="rect">
            <a:avLst/>
          </a:prstGeom>
          <a:blipFill>
            <a:blip r:embed="rId7" cstate="print"/>
            <a:stretch>
              <a:fillRect/>
            </a:stretch>
          </a:blipFill>
        </p:spPr>
        <p:txBody>
          <a:bodyPr wrap="square" lIns="0" tIns="0" rIns="0" bIns="0" rtlCol="0"/>
          <a:lstStyle/>
          <a:p>
            <a:endParaRPr/>
          </a:p>
        </p:txBody>
      </p:sp>
      <p:sp>
        <p:nvSpPr>
          <p:cNvPr id="64" name="object 64"/>
          <p:cNvSpPr/>
          <p:nvPr/>
        </p:nvSpPr>
        <p:spPr>
          <a:xfrm>
            <a:off x="7086599" y="38333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65" name="object 65"/>
          <p:cNvSpPr/>
          <p:nvPr/>
        </p:nvSpPr>
        <p:spPr>
          <a:xfrm>
            <a:off x="7007628" y="4238105"/>
            <a:ext cx="386541" cy="382385"/>
          </a:xfrm>
          <a:prstGeom prst="rect">
            <a:avLst/>
          </a:prstGeom>
          <a:blipFill>
            <a:blip r:embed="rId22" cstate="print"/>
            <a:stretch>
              <a:fillRect/>
            </a:stretch>
          </a:blipFill>
        </p:spPr>
        <p:txBody>
          <a:bodyPr wrap="square" lIns="0" tIns="0" rIns="0" bIns="0" rtlCol="0"/>
          <a:lstStyle/>
          <a:p>
            <a:endParaRPr/>
          </a:p>
        </p:txBody>
      </p:sp>
      <p:sp>
        <p:nvSpPr>
          <p:cNvPr id="66" name="object 66"/>
          <p:cNvSpPr/>
          <p:nvPr/>
        </p:nvSpPr>
        <p:spPr>
          <a:xfrm>
            <a:off x="7086598" y="4290540"/>
            <a:ext cx="228600" cy="228600"/>
          </a:xfrm>
          <a:prstGeom prst="rect">
            <a:avLst/>
          </a:prstGeom>
          <a:blipFill>
            <a:blip r:embed="rId7" cstate="print"/>
            <a:stretch>
              <a:fillRect/>
            </a:stretch>
          </a:blipFill>
        </p:spPr>
        <p:txBody>
          <a:bodyPr wrap="square" lIns="0" tIns="0" rIns="0" bIns="0" rtlCol="0"/>
          <a:lstStyle/>
          <a:p>
            <a:endParaRPr/>
          </a:p>
        </p:txBody>
      </p:sp>
      <p:sp>
        <p:nvSpPr>
          <p:cNvPr id="67" name="object 67"/>
          <p:cNvSpPr/>
          <p:nvPr/>
        </p:nvSpPr>
        <p:spPr>
          <a:xfrm>
            <a:off x="7086599" y="42905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68" name="object 68"/>
          <p:cNvSpPr/>
          <p:nvPr/>
        </p:nvSpPr>
        <p:spPr>
          <a:xfrm>
            <a:off x="6858000" y="4616334"/>
            <a:ext cx="382385" cy="386541"/>
          </a:xfrm>
          <a:prstGeom prst="rect">
            <a:avLst/>
          </a:prstGeom>
          <a:blipFill>
            <a:blip r:embed="rId23" cstate="print"/>
            <a:stretch>
              <a:fillRect/>
            </a:stretch>
          </a:blipFill>
        </p:spPr>
        <p:txBody>
          <a:bodyPr wrap="square" lIns="0" tIns="0" rIns="0" bIns="0" rtlCol="0"/>
          <a:lstStyle/>
          <a:p>
            <a:endParaRPr/>
          </a:p>
        </p:txBody>
      </p:sp>
      <p:sp>
        <p:nvSpPr>
          <p:cNvPr id="69" name="object 69"/>
          <p:cNvSpPr/>
          <p:nvPr/>
        </p:nvSpPr>
        <p:spPr>
          <a:xfrm>
            <a:off x="6934198" y="4671540"/>
            <a:ext cx="228600" cy="228600"/>
          </a:xfrm>
          <a:prstGeom prst="rect">
            <a:avLst/>
          </a:prstGeom>
          <a:blipFill>
            <a:blip r:embed="rId7" cstate="print"/>
            <a:stretch>
              <a:fillRect/>
            </a:stretch>
          </a:blipFill>
        </p:spPr>
        <p:txBody>
          <a:bodyPr wrap="square" lIns="0" tIns="0" rIns="0" bIns="0" rtlCol="0"/>
          <a:lstStyle/>
          <a:p>
            <a:endParaRPr/>
          </a:p>
        </p:txBody>
      </p:sp>
      <p:sp>
        <p:nvSpPr>
          <p:cNvPr id="70" name="object 70"/>
          <p:cNvSpPr/>
          <p:nvPr/>
        </p:nvSpPr>
        <p:spPr>
          <a:xfrm>
            <a:off x="6934199" y="46715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71" name="object 71"/>
          <p:cNvSpPr/>
          <p:nvPr/>
        </p:nvSpPr>
        <p:spPr>
          <a:xfrm>
            <a:off x="1521228" y="4844934"/>
            <a:ext cx="386541" cy="386541"/>
          </a:xfrm>
          <a:prstGeom prst="rect">
            <a:avLst/>
          </a:prstGeom>
          <a:blipFill>
            <a:blip r:embed="rId24" cstate="print"/>
            <a:stretch>
              <a:fillRect/>
            </a:stretch>
          </a:blipFill>
        </p:spPr>
        <p:txBody>
          <a:bodyPr wrap="square" lIns="0" tIns="0" rIns="0" bIns="0" rtlCol="0"/>
          <a:lstStyle/>
          <a:p>
            <a:endParaRPr/>
          </a:p>
        </p:txBody>
      </p:sp>
      <p:sp>
        <p:nvSpPr>
          <p:cNvPr id="72" name="object 72"/>
          <p:cNvSpPr/>
          <p:nvPr/>
        </p:nvSpPr>
        <p:spPr>
          <a:xfrm>
            <a:off x="1600200" y="4900140"/>
            <a:ext cx="228600" cy="228600"/>
          </a:xfrm>
          <a:prstGeom prst="rect">
            <a:avLst/>
          </a:prstGeom>
          <a:blipFill>
            <a:blip r:embed="rId7" cstate="print"/>
            <a:stretch>
              <a:fillRect/>
            </a:stretch>
          </a:blipFill>
        </p:spPr>
        <p:txBody>
          <a:bodyPr wrap="square" lIns="0" tIns="0" rIns="0" bIns="0" rtlCol="0"/>
          <a:lstStyle/>
          <a:p>
            <a:endParaRPr/>
          </a:p>
        </p:txBody>
      </p:sp>
      <p:sp>
        <p:nvSpPr>
          <p:cNvPr id="73" name="object 73"/>
          <p:cNvSpPr/>
          <p:nvPr/>
        </p:nvSpPr>
        <p:spPr>
          <a:xfrm>
            <a:off x="1600199" y="4900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74" name="object 74"/>
          <p:cNvSpPr/>
          <p:nvPr/>
        </p:nvSpPr>
        <p:spPr>
          <a:xfrm>
            <a:off x="1903614" y="4844934"/>
            <a:ext cx="382385" cy="386541"/>
          </a:xfrm>
          <a:prstGeom prst="rect">
            <a:avLst/>
          </a:prstGeom>
          <a:blipFill>
            <a:blip r:embed="rId25" cstate="print"/>
            <a:stretch>
              <a:fillRect/>
            </a:stretch>
          </a:blipFill>
        </p:spPr>
        <p:txBody>
          <a:bodyPr wrap="square" lIns="0" tIns="0" rIns="0" bIns="0" rtlCol="0"/>
          <a:lstStyle/>
          <a:p>
            <a:endParaRPr/>
          </a:p>
        </p:txBody>
      </p:sp>
      <p:sp>
        <p:nvSpPr>
          <p:cNvPr id="75" name="object 75"/>
          <p:cNvSpPr/>
          <p:nvPr/>
        </p:nvSpPr>
        <p:spPr>
          <a:xfrm>
            <a:off x="1981200" y="4899164"/>
            <a:ext cx="228600" cy="228600"/>
          </a:xfrm>
          <a:custGeom>
            <a:avLst/>
            <a:gdLst/>
            <a:ahLst/>
            <a:cxnLst/>
            <a:rect l="l" t="t" r="r" b="b"/>
            <a:pathLst>
              <a:path w="228600" h="228600">
                <a:moveTo>
                  <a:pt x="114300" y="0"/>
                </a:moveTo>
                <a:lnTo>
                  <a:pt x="75744" y="6665"/>
                </a:lnTo>
                <a:lnTo>
                  <a:pt x="39910" y="27517"/>
                </a:lnTo>
                <a:lnTo>
                  <a:pt x="13945" y="59542"/>
                </a:lnTo>
                <a:lnTo>
                  <a:pt x="928" y="99661"/>
                </a:lnTo>
                <a:lnTo>
                  <a:pt x="0" y="114300"/>
                </a:lnTo>
                <a:lnTo>
                  <a:pt x="494" y="125005"/>
                </a:lnTo>
                <a:lnTo>
                  <a:pt x="12184" y="165705"/>
                </a:lnTo>
                <a:lnTo>
                  <a:pt x="37102" y="198592"/>
                </a:lnTo>
                <a:lnTo>
                  <a:pt x="72168" y="220584"/>
                </a:lnTo>
                <a:lnTo>
                  <a:pt x="114300" y="228600"/>
                </a:lnTo>
                <a:lnTo>
                  <a:pt x="125006" y="228105"/>
                </a:lnTo>
                <a:lnTo>
                  <a:pt x="165706" y="216415"/>
                </a:lnTo>
                <a:lnTo>
                  <a:pt x="198592" y="191496"/>
                </a:lnTo>
                <a:lnTo>
                  <a:pt x="220584" y="156430"/>
                </a:lnTo>
                <a:lnTo>
                  <a:pt x="228600" y="114300"/>
                </a:lnTo>
                <a:lnTo>
                  <a:pt x="228105" y="103593"/>
                </a:lnTo>
                <a:lnTo>
                  <a:pt x="216415" y="62893"/>
                </a:lnTo>
                <a:lnTo>
                  <a:pt x="191497" y="30007"/>
                </a:lnTo>
                <a:lnTo>
                  <a:pt x="156431" y="8015"/>
                </a:lnTo>
                <a:lnTo>
                  <a:pt x="114300" y="0"/>
                </a:lnTo>
                <a:close/>
              </a:path>
            </a:pathLst>
          </a:custGeom>
          <a:solidFill>
            <a:srgbClr val="919191"/>
          </a:solidFill>
        </p:spPr>
        <p:txBody>
          <a:bodyPr wrap="square" lIns="0" tIns="0" rIns="0" bIns="0" rtlCol="0"/>
          <a:lstStyle/>
          <a:p>
            <a:endParaRPr/>
          </a:p>
        </p:txBody>
      </p:sp>
      <p:sp>
        <p:nvSpPr>
          <p:cNvPr id="76" name="object 76"/>
          <p:cNvSpPr/>
          <p:nvPr/>
        </p:nvSpPr>
        <p:spPr>
          <a:xfrm>
            <a:off x="1981199" y="48991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77" name="object 77"/>
          <p:cNvSpPr/>
          <p:nvPr/>
        </p:nvSpPr>
        <p:spPr>
          <a:xfrm>
            <a:off x="2286000" y="4844934"/>
            <a:ext cx="382385" cy="386541"/>
          </a:xfrm>
          <a:prstGeom prst="rect">
            <a:avLst/>
          </a:prstGeom>
          <a:blipFill>
            <a:blip r:embed="rId23" cstate="print"/>
            <a:stretch>
              <a:fillRect/>
            </a:stretch>
          </a:blipFill>
        </p:spPr>
        <p:txBody>
          <a:bodyPr wrap="square" lIns="0" tIns="0" rIns="0" bIns="0" rtlCol="0"/>
          <a:lstStyle/>
          <a:p>
            <a:endParaRPr/>
          </a:p>
        </p:txBody>
      </p:sp>
      <p:sp>
        <p:nvSpPr>
          <p:cNvPr id="78" name="object 78"/>
          <p:cNvSpPr/>
          <p:nvPr/>
        </p:nvSpPr>
        <p:spPr>
          <a:xfrm>
            <a:off x="2362200" y="4900140"/>
            <a:ext cx="228600" cy="228600"/>
          </a:xfrm>
          <a:prstGeom prst="rect">
            <a:avLst/>
          </a:prstGeom>
          <a:blipFill>
            <a:blip r:embed="rId7" cstate="print"/>
            <a:stretch>
              <a:fillRect/>
            </a:stretch>
          </a:blipFill>
        </p:spPr>
        <p:txBody>
          <a:bodyPr wrap="square" lIns="0" tIns="0" rIns="0" bIns="0" rtlCol="0"/>
          <a:lstStyle/>
          <a:p>
            <a:endParaRPr/>
          </a:p>
        </p:txBody>
      </p:sp>
      <p:sp>
        <p:nvSpPr>
          <p:cNvPr id="79" name="object 79"/>
          <p:cNvSpPr/>
          <p:nvPr/>
        </p:nvSpPr>
        <p:spPr>
          <a:xfrm>
            <a:off x="2362199" y="4900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80" name="object 80"/>
          <p:cNvSpPr/>
          <p:nvPr/>
        </p:nvSpPr>
        <p:spPr>
          <a:xfrm>
            <a:off x="2664228" y="4844934"/>
            <a:ext cx="386541" cy="386541"/>
          </a:xfrm>
          <a:prstGeom prst="rect">
            <a:avLst/>
          </a:prstGeom>
          <a:blipFill>
            <a:blip r:embed="rId26" cstate="print"/>
            <a:stretch>
              <a:fillRect/>
            </a:stretch>
          </a:blipFill>
        </p:spPr>
        <p:txBody>
          <a:bodyPr wrap="square" lIns="0" tIns="0" rIns="0" bIns="0" rtlCol="0"/>
          <a:lstStyle/>
          <a:p>
            <a:endParaRPr/>
          </a:p>
        </p:txBody>
      </p:sp>
      <p:sp>
        <p:nvSpPr>
          <p:cNvPr id="81" name="object 81"/>
          <p:cNvSpPr/>
          <p:nvPr/>
        </p:nvSpPr>
        <p:spPr>
          <a:xfrm>
            <a:off x="2743200" y="4899164"/>
            <a:ext cx="228600" cy="228600"/>
          </a:xfrm>
          <a:prstGeom prst="rect">
            <a:avLst/>
          </a:prstGeom>
          <a:blipFill>
            <a:blip r:embed="rId7" cstate="print"/>
            <a:stretch>
              <a:fillRect/>
            </a:stretch>
          </a:blipFill>
        </p:spPr>
        <p:txBody>
          <a:bodyPr wrap="square" lIns="0" tIns="0" rIns="0" bIns="0" rtlCol="0"/>
          <a:lstStyle/>
          <a:p>
            <a:endParaRPr/>
          </a:p>
        </p:txBody>
      </p:sp>
      <p:sp>
        <p:nvSpPr>
          <p:cNvPr id="82" name="object 82"/>
          <p:cNvSpPr/>
          <p:nvPr/>
        </p:nvSpPr>
        <p:spPr>
          <a:xfrm>
            <a:off x="2743199" y="48991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83" name="object 83"/>
          <p:cNvSpPr/>
          <p:nvPr/>
        </p:nvSpPr>
        <p:spPr>
          <a:xfrm>
            <a:off x="3046614" y="4844934"/>
            <a:ext cx="382385" cy="386541"/>
          </a:xfrm>
          <a:prstGeom prst="rect">
            <a:avLst/>
          </a:prstGeom>
          <a:blipFill>
            <a:blip r:embed="rId27" cstate="print"/>
            <a:stretch>
              <a:fillRect/>
            </a:stretch>
          </a:blipFill>
        </p:spPr>
        <p:txBody>
          <a:bodyPr wrap="square" lIns="0" tIns="0" rIns="0" bIns="0" rtlCol="0"/>
          <a:lstStyle/>
          <a:p>
            <a:endParaRPr/>
          </a:p>
        </p:txBody>
      </p:sp>
      <p:sp>
        <p:nvSpPr>
          <p:cNvPr id="84" name="object 84"/>
          <p:cNvSpPr/>
          <p:nvPr/>
        </p:nvSpPr>
        <p:spPr>
          <a:xfrm>
            <a:off x="3124200" y="4900140"/>
            <a:ext cx="228600" cy="228600"/>
          </a:xfrm>
          <a:prstGeom prst="rect">
            <a:avLst/>
          </a:prstGeom>
          <a:blipFill>
            <a:blip r:embed="rId7" cstate="print"/>
            <a:stretch>
              <a:fillRect/>
            </a:stretch>
          </a:blipFill>
        </p:spPr>
        <p:txBody>
          <a:bodyPr wrap="square" lIns="0" tIns="0" rIns="0" bIns="0" rtlCol="0"/>
          <a:lstStyle/>
          <a:p>
            <a:endParaRPr/>
          </a:p>
        </p:txBody>
      </p:sp>
      <p:sp>
        <p:nvSpPr>
          <p:cNvPr id="85" name="object 85"/>
          <p:cNvSpPr/>
          <p:nvPr/>
        </p:nvSpPr>
        <p:spPr>
          <a:xfrm>
            <a:off x="3124199" y="4900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86" name="object 86"/>
          <p:cNvSpPr/>
          <p:nvPr/>
        </p:nvSpPr>
        <p:spPr>
          <a:xfrm>
            <a:off x="3429000" y="4844934"/>
            <a:ext cx="382385" cy="386541"/>
          </a:xfrm>
          <a:prstGeom prst="rect">
            <a:avLst/>
          </a:prstGeom>
          <a:blipFill>
            <a:blip r:embed="rId28" cstate="print"/>
            <a:stretch>
              <a:fillRect/>
            </a:stretch>
          </a:blipFill>
        </p:spPr>
        <p:txBody>
          <a:bodyPr wrap="square" lIns="0" tIns="0" rIns="0" bIns="0" rtlCol="0"/>
          <a:lstStyle/>
          <a:p>
            <a:endParaRPr/>
          </a:p>
        </p:txBody>
      </p:sp>
      <p:sp>
        <p:nvSpPr>
          <p:cNvPr id="87" name="object 87"/>
          <p:cNvSpPr/>
          <p:nvPr/>
        </p:nvSpPr>
        <p:spPr>
          <a:xfrm>
            <a:off x="3505200" y="4899164"/>
            <a:ext cx="228600" cy="228600"/>
          </a:xfrm>
          <a:prstGeom prst="rect">
            <a:avLst/>
          </a:prstGeom>
          <a:blipFill>
            <a:blip r:embed="rId7" cstate="print"/>
            <a:stretch>
              <a:fillRect/>
            </a:stretch>
          </a:blipFill>
        </p:spPr>
        <p:txBody>
          <a:bodyPr wrap="square" lIns="0" tIns="0" rIns="0" bIns="0" rtlCol="0"/>
          <a:lstStyle/>
          <a:p>
            <a:endParaRPr/>
          </a:p>
        </p:txBody>
      </p:sp>
      <p:sp>
        <p:nvSpPr>
          <p:cNvPr id="88" name="object 88"/>
          <p:cNvSpPr/>
          <p:nvPr/>
        </p:nvSpPr>
        <p:spPr>
          <a:xfrm>
            <a:off x="3505199" y="48991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89" name="object 89"/>
          <p:cNvSpPr/>
          <p:nvPr/>
        </p:nvSpPr>
        <p:spPr>
          <a:xfrm>
            <a:off x="3807228" y="4844934"/>
            <a:ext cx="386541" cy="386541"/>
          </a:xfrm>
          <a:prstGeom prst="rect">
            <a:avLst/>
          </a:prstGeom>
          <a:blipFill>
            <a:blip r:embed="rId24" cstate="print"/>
            <a:stretch>
              <a:fillRect/>
            </a:stretch>
          </a:blipFill>
        </p:spPr>
        <p:txBody>
          <a:bodyPr wrap="square" lIns="0" tIns="0" rIns="0" bIns="0" rtlCol="0"/>
          <a:lstStyle/>
          <a:p>
            <a:endParaRPr/>
          </a:p>
        </p:txBody>
      </p:sp>
      <p:sp>
        <p:nvSpPr>
          <p:cNvPr id="90" name="object 90"/>
          <p:cNvSpPr/>
          <p:nvPr/>
        </p:nvSpPr>
        <p:spPr>
          <a:xfrm>
            <a:off x="3886200" y="4900140"/>
            <a:ext cx="228600" cy="228600"/>
          </a:xfrm>
          <a:prstGeom prst="rect">
            <a:avLst/>
          </a:prstGeom>
          <a:blipFill>
            <a:blip r:embed="rId7" cstate="print"/>
            <a:stretch>
              <a:fillRect/>
            </a:stretch>
          </a:blipFill>
        </p:spPr>
        <p:txBody>
          <a:bodyPr wrap="square" lIns="0" tIns="0" rIns="0" bIns="0" rtlCol="0"/>
          <a:lstStyle/>
          <a:p>
            <a:endParaRPr/>
          </a:p>
        </p:txBody>
      </p:sp>
      <p:sp>
        <p:nvSpPr>
          <p:cNvPr id="91" name="object 91"/>
          <p:cNvSpPr/>
          <p:nvPr/>
        </p:nvSpPr>
        <p:spPr>
          <a:xfrm>
            <a:off x="3886199" y="4900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92" name="object 92"/>
          <p:cNvSpPr/>
          <p:nvPr/>
        </p:nvSpPr>
        <p:spPr>
          <a:xfrm>
            <a:off x="4189614" y="4844934"/>
            <a:ext cx="382385" cy="386541"/>
          </a:xfrm>
          <a:prstGeom prst="rect">
            <a:avLst/>
          </a:prstGeom>
          <a:blipFill>
            <a:blip r:embed="rId25" cstate="print"/>
            <a:stretch>
              <a:fillRect/>
            </a:stretch>
          </a:blipFill>
        </p:spPr>
        <p:txBody>
          <a:bodyPr wrap="square" lIns="0" tIns="0" rIns="0" bIns="0" rtlCol="0"/>
          <a:lstStyle/>
          <a:p>
            <a:endParaRPr/>
          </a:p>
        </p:txBody>
      </p:sp>
      <p:sp>
        <p:nvSpPr>
          <p:cNvPr id="93" name="object 93"/>
          <p:cNvSpPr/>
          <p:nvPr/>
        </p:nvSpPr>
        <p:spPr>
          <a:xfrm>
            <a:off x="4267200" y="4899164"/>
            <a:ext cx="228600" cy="228600"/>
          </a:xfrm>
          <a:prstGeom prst="rect">
            <a:avLst/>
          </a:prstGeom>
          <a:blipFill>
            <a:blip r:embed="rId7" cstate="print"/>
            <a:stretch>
              <a:fillRect/>
            </a:stretch>
          </a:blipFill>
        </p:spPr>
        <p:txBody>
          <a:bodyPr wrap="square" lIns="0" tIns="0" rIns="0" bIns="0" rtlCol="0"/>
          <a:lstStyle/>
          <a:p>
            <a:endParaRPr/>
          </a:p>
        </p:txBody>
      </p:sp>
      <p:sp>
        <p:nvSpPr>
          <p:cNvPr id="94" name="object 94"/>
          <p:cNvSpPr/>
          <p:nvPr/>
        </p:nvSpPr>
        <p:spPr>
          <a:xfrm>
            <a:off x="4267199" y="489916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95" name="object 95"/>
          <p:cNvSpPr/>
          <p:nvPr/>
        </p:nvSpPr>
        <p:spPr>
          <a:xfrm>
            <a:off x="4572000" y="4836623"/>
            <a:ext cx="382385" cy="386541"/>
          </a:xfrm>
          <a:prstGeom prst="rect">
            <a:avLst/>
          </a:prstGeom>
          <a:blipFill>
            <a:blip r:embed="rId29" cstate="print"/>
            <a:stretch>
              <a:fillRect/>
            </a:stretch>
          </a:blipFill>
        </p:spPr>
        <p:txBody>
          <a:bodyPr wrap="square" lIns="0" tIns="0" rIns="0" bIns="0" rtlCol="0"/>
          <a:lstStyle/>
          <a:p>
            <a:endParaRPr/>
          </a:p>
        </p:txBody>
      </p:sp>
      <p:sp>
        <p:nvSpPr>
          <p:cNvPr id="96" name="object 96"/>
          <p:cNvSpPr/>
          <p:nvPr/>
        </p:nvSpPr>
        <p:spPr>
          <a:xfrm>
            <a:off x="4648200" y="4892323"/>
            <a:ext cx="228600" cy="228600"/>
          </a:xfrm>
          <a:prstGeom prst="rect">
            <a:avLst/>
          </a:prstGeom>
          <a:blipFill>
            <a:blip r:embed="rId7" cstate="print"/>
            <a:stretch>
              <a:fillRect/>
            </a:stretch>
          </a:blipFill>
        </p:spPr>
        <p:txBody>
          <a:bodyPr wrap="square" lIns="0" tIns="0" rIns="0" bIns="0" rtlCol="0"/>
          <a:lstStyle/>
          <a:p>
            <a:endParaRPr/>
          </a:p>
        </p:txBody>
      </p:sp>
      <p:sp>
        <p:nvSpPr>
          <p:cNvPr id="97" name="object 97"/>
          <p:cNvSpPr/>
          <p:nvPr/>
        </p:nvSpPr>
        <p:spPr>
          <a:xfrm>
            <a:off x="4648199" y="4892323"/>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98" name="object 98"/>
          <p:cNvSpPr/>
          <p:nvPr/>
        </p:nvSpPr>
        <p:spPr>
          <a:xfrm>
            <a:off x="4950228" y="4836623"/>
            <a:ext cx="386541" cy="386541"/>
          </a:xfrm>
          <a:prstGeom prst="rect">
            <a:avLst/>
          </a:prstGeom>
          <a:blipFill>
            <a:blip r:embed="rId30" cstate="print"/>
            <a:stretch>
              <a:fillRect/>
            </a:stretch>
          </a:blipFill>
        </p:spPr>
        <p:txBody>
          <a:bodyPr wrap="square" lIns="0" tIns="0" rIns="0" bIns="0" rtlCol="0"/>
          <a:lstStyle/>
          <a:p>
            <a:endParaRPr/>
          </a:p>
        </p:txBody>
      </p:sp>
      <p:sp>
        <p:nvSpPr>
          <p:cNvPr id="99" name="object 99"/>
          <p:cNvSpPr/>
          <p:nvPr/>
        </p:nvSpPr>
        <p:spPr>
          <a:xfrm>
            <a:off x="5029200" y="4891348"/>
            <a:ext cx="228600" cy="228600"/>
          </a:xfrm>
          <a:prstGeom prst="rect">
            <a:avLst/>
          </a:prstGeom>
          <a:blipFill>
            <a:blip r:embed="rId7" cstate="print"/>
            <a:stretch>
              <a:fillRect/>
            </a:stretch>
          </a:blipFill>
        </p:spPr>
        <p:txBody>
          <a:bodyPr wrap="square" lIns="0" tIns="0" rIns="0" bIns="0" rtlCol="0"/>
          <a:lstStyle/>
          <a:p>
            <a:endParaRPr/>
          </a:p>
        </p:txBody>
      </p:sp>
      <p:sp>
        <p:nvSpPr>
          <p:cNvPr id="100" name="object 100"/>
          <p:cNvSpPr/>
          <p:nvPr/>
        </p:nvSpPr>
        <p:spPr>
          <a:xfrm>
            <a:off x="5029199" y="4891347"/>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01" name="object 101"/>
          <p:cNvSpPr/>
          <p:nvPr/>
        </p:nvSpPr>
        <p:spPr>
          <a:xfrm>
            <a:off x="5332614" y="4836623"/>
            <a:ext cx="382385" cy="386541"/>
          </a:xfrm>
          <a:prstGeom prst="rect">
            <a:avLst/>
          </a:prstGeom>
          <a:blipFill>
            <a:blip r:embed="rId31" cstate="print"/>
            <a:stretch>
              <a:fillRect/>
            </a:stretch>
          </a:blipFill>
        </p:spPr>
        <p:txBody>
          <a:bodyPr wrap="square" lIns="0" tIns="0" rIns="0" bIns="0" rtlCol="0"/>
          <a:lstStyle/>
          <a:p>
            <a:endParaRPr/>
          </a:p>
        </p:txBody>
      </p:sp>
      <p:sp>
        <p:nvSpPr>
          <p:cNvPr id="102" name="object 102"/>
          <p:cNvSpPr/>
          <p:nvPr/>
        </p:nvSpPr>
        <p:spPr>
          <a:xfrm>
            <a:off x="5410200" y="4892323"/>
            <a:ext cx="228600" cy="228600"/>
          </a:xfrm>
          <a:prstGeom prst="rect">
            <a:avLst/>
          </a:prstGeom>
          <a:blipFill>
            <a:blip r:embed="rId7" cstate="print"/>
            <a:stretch>
              <a:fillRect/>
            </a:stretch>
          </a:blipFill>
        </p:spPr>
        <p:txBody>
          <a:bodyPr wrap="square" lIns="0" tIns="0" rIns="0" bIns="0" rtlCol="0"/>
          <a:lstStyle/>
          <a:p>
            <a:endParaRPr/>
          </a:p>
        </p:txBody>
      </p:sp>
      <p:sp>
        <p:nvSpPr>
          <p:cNvPr id="103" name="object 103"/>
          <p:cNvSpPr/>
          <p:nvPr/>
        </p:nvSpPr>
        <p:spPr>
          <a:xfrm>
            <a:off x="5410199" y="4892323"/>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04" name="object 104"/>
          <p:cNvSpPr/>
          <p:nvPr/>
        </p:nvSpPr>
        <p:spPr>
          <a:xfrm>
            <a:off x="5715000" y="4836623"/>
            <a:ext cx="382385" cy="386541"/>
          </a:xfrm>
          <a:prstGeom prst="rect">
            <a:avLst/>
          </a:prstGeom>
          <a:blipFill>
            <a:blip r:embed="rId32" cstate="print"/>
            <a:stretch>
              <a:fillRect/>
            </a:stretch>
          </a:blipFill>
        </p:spPr>
        <p:txBody>
          <a:bodyPr wrap="square" lIns="0" tIns="0" rIns="0" bIns="0" rtlCol="0"/>
          <a:lstStyle/>
          <a:p>
            <a:endParaRPr/>
          </a:p>
        </p:txBody>
      </p:sp>
      <p:sp>
        <p:nvSpPr>
          <p:cNvPr id="105" name="object 105"/>
          <p:cNvSpPr/>
          <p:nvPr/>
        </p:nvSpPr>
        <p:spPr>
          <a:xfrm>
            <a:off x="5791200" y="4891348"/>
            <a:ext cx="228600" cy="228600"/>
          </a:xfrm>
          <a:prstGeom prst="rect">
            <a:avLst/>
          </a:prstGeom>
          <a:blipFill>
            <a:blip r:embed="rId7" cstate="print"/>
            <a:stretch>
              <a:fillRect/>
            </a:stretch>
          </a:blipFill>
        </p:spPr>
        <p:txBody>
          <a:bodyPr wrap="square" lIns="0" tIns="0" rIns="0" bIns="0" rtlCol="0"/>
          <a:lstStyle/>
          <a:p>
            <a:endParaRPr/>
          </a:p>
        </p:txBody>
      </p:sp>
      <p:sp>
        <p:nvSpPr>
          <p:cNvPr id="106" name="object 106"/>
          <p:cNvSpPr/>
          <p:nvPr/>
        </p:nvSpPr>
        <p:spPr>
          <a:xfrm>
            <a:off x="5791199" y="4891347"/>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07" name="object 107"/>
          <p:cNvSpPr/>
          <p:nvPr/>
        </p:nvSpPr>
        <p:spPr>
          <a:xfrm>
            <a:off x="6093228" y="4836623"/>
            <a:ext cx="386541" cy="386541"/>
          </a:xfrm>
          <a:prstGeom prst="rect">
            <a:avLst/>
          </a:prstGeom>
          <a:blipFill>
            <a:blip r:embed="rId33" cstate="print"/>
            <a:stretch>
              <a:fillRect/>
            </a:stretch>
          </a:blipFill>
        </p:spPr>
        <p:txBody>
          <a:bodyPr wrap="square" lIns="0" tIns="0" rIns="0" bIns="0" rtlCol="0"/>
          <a:lstStyle/>
          <a:p>
            <a:endParaRPr/>
          </a:p>
        </p:txBody>
      </p:sp>
      <p:sp>
        <p:nvSpPr>
          <p:cNvPr id="108" name="object 108"/>
          <p:cNvSpPr/>
          <p:nvPr/>
        </p:nvSpPr>
        <p:spPr>
          <a:xfrm>
            <a:off x="6172200" y="4892323"/>
            <a:ext cx="228600" cy="228600"/>
          </a:xfrm>
          <a:custGeom>
            <a:avLst/>
            <a:gdLst/>
            <a:ahLst/>
            <a:cxnLst/>
            <a:rect l="l" t="t" r="r" b="b"/>
            <a:pathLst>
              <a:path w="228600" h="228600">
                <a:moveTo>
                  <a:pt x="114300" y="0"/>
                </a:moveTo>
                <a:lnTo>
                  <a:pt x="75744" y="6666"/>
                </a:lnTo>
                <a:lnTo>
                  <a:pt x="39910" y="27517"/>
                </a:lnTo>
                <a:lnTo>
                  <a:pt x="13945" y="59543"/>
                </a:lnTo>
                <a:lnTo>
                  <a:pt x="928" y="99661"/>
                </a:lnTo>
                <a:lnTo>
                  <a:pt x="0" y="114300"/>
                </a:lnTo>
                <a:lnTo>
                  <a:pt x="494" y="125006"/>
                </a:lnTo>
                <a:lnTo>
                  <a:pt x="12184" y="165706"/>
                </a:lnTo>
                <a:lnTo>
                  <a:pt x="37102" y="198592"/>
                </a:lnTo>
                <a:lnTo>
                  <a:pt x="72168" y="220584"/>
                </a:lnTo>
                <a:lnTo>
                  <a:pt x="114300" y="228600"/>
                </a:lnTo>
                <a:lnTo>
                  <a:pt x="125005" y="228105"/>
                </a:lnTo>
                <a:lnTo>
                  <a:pt x="165705" y="216415"/>
                </a:lnTo>
                <a:lnTo>
                  <a:pt x="198592" y="191497"/>
                </a:lnTo>
                <a:lnTo>
                  <a:pt x="220584" y="156431"/>
                </a:lnTo>
                <a:lnTo>
                  <a:pt x="228600" y="114300"/>
                </a:lnTo>
                <a:lnTo>
                  <a:pt x="228105" y="103594"/>
                </a:lnTo>
                <a:lnTo>
                  <a:pt x="216415" y="62894"/>
                </a:lnTo>
                <a:lnTo>
                  <a:pt x="191496" y="30007"/>
                </a:lnTo>
                <a:lnTo>
                  <a:pt x="156430" y="8015"/>
                </a:lnTo>
                <a:lnTo>
                  <a:pt x="114300" y="0"/>
                </a:lnTo>
                <a:close/>
              </a:path>
            </a:pathLst>
          </a:custGeom>
          <a:solidFill>
            <a:srgbClr val="0A31FF"/>
          </a:solidFill>
        </p:spPr>
        <p:txBody>
          <a:bodyPr wrap="square" lIns="0" tIns="0" rIns="0" bIns="0" rtlCol="0"/>
          <a:lstStyle/>
          <a:p>
            <a:endParaRPr/>
          </a:p>
        </p:txBody>
      </p:sp>
      <p:sp>
        <p:nvSpPr>
          <p:cNvPr id="109" name="object 109"/>
          <p:cNvSpPr/>
          <p:nvPr/>
        </p:nvSpPr>
        <p:spPr>
          <a:xfrm>
            <a:off x="6172199" y="4892323"/>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10" name="object 110"/>
          <p:cNvSpPr/>
          <p:nvPr/>
        </p:nvSpPr>
        <p:spPr>
          <a:xfrm>
            <a:off x="6475614" y="4836623"/>
            <a:ext cx="382385" cy="386541"/>
          </a:xfrm>
          <a:prstGeom prst="rect">
            <a:avLst/>
          </a:prstGeom>
          <a:blipFill>
            <a:blip r:embed="rId34" cstate="print"/>
            <a:stretch>
              <a:fillRect/>
            </a:stretch>
          </a:blipFill>
        </p:spPr>
        <p:txBody>
          <a:bodyPr wrap="square" lIns="0" tIns="0" rIns="0" bIns="0" rtlCol="0"/>
          <a:lstStyle/>
          <a:p>
            <a:endParaRPr/>
          </a:p>
        </p:txBody>
      </p:sp>
      <p:sp>
        <p:nvSpPr>
          <p:cNvPr id="111" name="object 111"/>
          <p:cNvSpPr/>
          <p:nvPr/>
        </p:nvSpPr>
        <p:spPr>
          <a:xfrm>
            <a:off x="6553198" y="4891348"/>
            <a:ext cx="228600" cy="228600"/>
          </a:xfrm>
          <a:prstGeom prst="rect">
            <a:avLst/>
          </a:prstGeom>
          <a:blipFill>
            <a:blip r:embed="rId7" cstate="print"/>
            <a:stretch>
              <a:fillRect/>
            </a:stretch>
          </a:blipFill>
        </p:spPr>
        <p:txBody>
          <a:bodyPr wrap="square" lIns="0" tIns="0" rIns="0" bIns="0" rtlCol="0"/>
          <a:lstStyle/>
          <a:p>
            <a:endParaRPr/>
          </a:p>
        </p:txBody>
      </p:sp>
      <p:sp>
        <p:nvSpPr>
          <p:cNvPr id="112" name="object 112"/>
          <p:cNvSpPr/>
          <p:nvPr/>
        </p:nvSpPr>
        <p:spPr>
          <a:xfrm>
            <a:off x="6553199" y="4891347"/>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13" name="object 113"/>
          <p:cNvSpPr/>
          <p:nvPr/>
        </p:nvSpPr>
        <p:spPr>
          <a:xfrm>
            <a:off x="1064028" y="2941320"/>
            <a:ext cx="386541" cy="386541"/>
          </a:xfrm>
          <a:prstGeom prst="rect">
            <a:avLst/>
          </a:prstGeom>
          <a:blipFill>
            <a:blip r:embed="rId6" cstate="print"/>
            <a:stretch>
              <a:fillRect/>
            </a:stretch>
          </a:blipFill>
        </p:spPr>
        <p:txBody>
          <a:bodyPr wrap="square" lIns="0" tIns="0" rIns="0" bIns="0" rtlCol="0"/>
          <a:lstStyle/>
          <a:p>
            <a:endParaRPr/>
          </a:p>
        </p:txBody>
      </p:sp>
      <p:sp>
        <p:nvSpPr>
          <p:cNvPr id="114" name="object 114"/>
          <p:cNvSpPr/>
          <p:nvPr/>
        </p:nvSpPr>
        <p:spPr>
          <a:xfrm>
            <a:off x="1142999" y="2995141"/>
            <a:ext cx="228600" cy="228600"/>
          </a:xfrm>
          <a:prstGeom prst="rect">
            <a:avLst/>
          </a:prstGeom>
          <a:blipFill>
            <a:blip r:embed="rId7" cstate="print"/>
            <a:stretch>
              <a:fillRect/>
            </a:stretch>
          </a:blipFill>
        </p:spPr>
        <p:txBody>
          <a:bodyPr wrap="square" lIns="0" tIns="0" rIns="0" bIns="0" rtlCol="0"/>
          <a:lstStyle/>
          <a:p>
            <a:endParaRPr/>
          </a:p>
        </p:txBody>
      </p:sp>
      <p:sp>
        <p:nvSpPr>
          <p:cNvPr id="115" name="object 115"/>
          <p:cNvSpPr/>
          <p:nvPr/>
        </p:nvSpPr>
        <p:spPr>
          <a:xfrm>
            <a:off x="1142999" y="2995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600"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16" name="object 116"/>
          <p:cNvSpPr/>
          <p:nvPr/>
        </p:nvSpPr>
        <p:spPr>
          <a:xfrm>
            <a:off x="1064028" y="3323705"/>
            <a:ext cx="386541" cy="382385"/>
          </a:xfrm>
          <a:prstGeom prst="rect">
            <a:avLst/>
          </a:prstGeom>
          <a:blipFill>
            <a:blip r:embed="rId22" cstate="print"/>
            <a:stretch>
              <a:fillRect/>
            </a:stretch>
          </a:blipFill>
        </p:spPr>
        <p:txBody>
          <a:bodyPr wrap="square" lIns="0" tIns="0" rIns="0" bIns="0" rtlCol="0"/>
          <a:lstStyle/>
          <a:p>
            <a:endParaRPr/>
          </a:p>
        </p:txBody>
      </p:sp>
      <p:sp>
        <p:nvSpPr>
          <p:cNvPr id="117" name="object 117"/>
          <p:cNvSpPr/>
          <p:nvPr/>
        </p:nvSpPr>
        <p:spPr>
          <a:xfrm>
            <a:off x="1142999" y="3376141"/>
            <a:ext cx="228600" cy="228600"/>
          </a:xfrm>
          <a:prstGeom prst="rect">
            <a:avLst/>
          </a:prstGeom>
          <a:blipFill>
            <a:blip r:embed="rId7" cstate="print"/>
            <a:stretch>
              <a:fillRect/>
            </a:stretch>
          </a:blipFill>
        </p:spPr>
        <p:txBody>
          <a:bodyPr wrap="square" lIns="0" tIns="0" rIns="0" bIns="0" rtlCol="0"/>
          <a:lstStyle/>
          <a:p>
            <a:endParaRPr/>
          </a:p>
        </p:txBody>
      </p:sp>
      <p:sp>
        <p:nvSpPr>
          <p:cNvPr id="118" name="object 118"/>
          <p:cNvSpPr/>
          <p:nvPr/>
        </p:nvSpPr>
        <p:spPr>
          <a:xfrm>
            <a:off x="1142999" y="3376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600"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19" name="object 119"/>
          <p:cNvSpPr/>
          <p:nvPr/>
        </p:nvSpPr>
        <p:spPr>
          <a:xfrm>
            <a:off x="1064028" y="3780905"/>
            <a:ext cx="386541" cy="382385"/>
          </a:xfrm>
          <a:prstGeom prst="rect">
            <a:avLst/>
          </a:prstGeom>
          <a:blipFill>
            <a:blip r:embed="rId22" cstate="print"/>
            <a:stretch>
              <a:fillRect/>
            </a:stretch>
          </a:blipFill>
        </p:spPr>
        <p:txBody>
          <a:bodyPr wrap="square" lIns="0" tIns="0" rIns="0" bIns="0" rtlCol="0"/>
          <a:lstStyle/>
          <a:p>
            <a:endParaRPr/>
          </a:p>
        </p:txBody>
      </p:sp>
      <p:sp>
        <p:nvSpPr>
          <p:cNvPr id="120" name="object 120"/>
          <p:cNvSpPr/>
          <p:nvPr/>
        </p:nvSpPr>
        <p:spPr>
          <a:xfrm>
            <a:off x="1142999" y="3833341"/>
            <a:ext cx="228600" cy="228598"/>
          </a:xfrm>
          <a:prstGeom prst="rect">
            <a:avLst/>
          </a:prstGeom>
          <a:blipFill>
            <a:blip r:embed="rId7" cstate="print"/>
            <a:stretch>
              <a:fillRect/>
            </a:stretch>
          </a:blipFill>
        </p:spPr>
        <p:txBody>
          <a:bodyPr wrap="square" lIns="0" tIns="0" rIns="0" bIns="0" rtlCol="0"/>
          <a:lstStyle/>
          <a:p>
            <a:endParaRPr/>
          </a:p>
        </p:txBody>
      </p:sp>
      <p:sp>
        <p:nvSpPr>
          <p:cNvPr id="121" name="object 121"/>
          <p:cNvSpPr/>
          <p:nvPr/>
        </p:nvSpPr>
        <p:spPr>
          <a:xfrm>
            <a:off x="1142999" y="38333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600"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22" name="object 122"/>
          <p:cNvSpPr/>
          <p:nvPr/>
        </p:nvSpPr>
        <p:spPr>
          <a:xfrm>
            <a:off x="1064028" y="4238105"/>
            <a:ext cx="386541" cy="382385"/>
          </a:xfrm>
          <a:prstGeom prst="rect">
            <a:avLst/>
          </a:prstGeom>
          <a:blipFill>
            <a:blip r:embed="rId22" cstate="print"/>
            <a:stretch>
              <a:fillRect/>
            </a:stretch>
          </a:blipFill>
        </p:spPr>
        <p:txBody>
          <a:bodyPr wrap="square" lIns="0" tIns="0" rIns="0" bIns="0" rtlCol="0"/>
          <a:lstStyle/>
          <a:p>
            <a:endParaRPr/>
          </a:p>
        </p:txBody>
      </p:sp>
      <p:sp>
        <p:nvSpPr>
          <p:cNvPr id="123" name="object 123"/>
          <p:cNvSpPr/>
          <p:nvPr/>
        </p:nvSpPr>
        <p:spPr>
          <a:xfrm>
            <a:off x="1142999" y="4290540"/>
            <a:ext cx="228600" cy="228600"/>
          </a:xfrm>
          <a:prstGeom prst="rect">
            <a:avLst/>
          </a:prstGeom>
          <a:blipFill>
            <a:blip r:embed="rId7" cstate="print"/>
            <a:stretch>
              <a:fillRect/>
            </a:stretch>
          </a:blipFill>
        </p:spPr>
        <p:txBody>
          <a:bodyPr wrap="square" lIns="0" tIns="0" rIns="0" bIns="0" rtlCol="0"/>
          <a:lstStyle/>
          <a:p>
            <a:endParaRPr/>
          </a:p>
        </p:txBody>
      </p:sp>
      <p:sp>
        <p:nvSpPr>
          <p:cNvPr id="124" name="object 124"/>
          <p:cNvSpPr/>
          <p:nvPr/>
        </p:nvSpPr>
        <p:spPr>
          <a:xfrm>
            <a:off x="1142999" y="42905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600"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25" name="object 125"/>
          <p:cNvSpPr/>
          <p:nvPr/>
        </p:nvSpPr>
        <p:spPr>
          <a:xfrm>
            <a:off x="1143000" y="2558935"/>
            <a:ext cx="382385" cy="386541"/>
          </a:xfrm>
          <a:prstGeom prst="rect">
            <a:avLst/>
          </a:prstGeom>
          <a:blipFill>
            <a:blip r:embed="rId23" cstate="print"/>
            <a:stretch>
              <a:fillRect/>
            </a:stretch>
          </a:blipFill>
        </p:spPr>
        <p:txBody>
          <a:bodyPr wrap="square" lIns="0" tIns="0" rIns="0" bIns="0" rtlCol="0"/>
          <a:lstStyle/>
          <a:p>
            <a:endParaRPr/>
          </a:p>
        </p:txBody>
      </p:sp>
      <p:sp>
        <p:nvSpPr>
          <p:cNvPr id="126" name="object 126"/>
          <p:cNvSpPr/>
          <p:nvPr/>
        </p:nvSpPr>
        <p:spPr>
          <a:xfrm>
            <a:off x="1219199" y="2614141"/>
            <a:ext cx="228600" cy="228600"/>
          </a:xfrm>
          <a:prstGeom prst="rect">
            <a:avLst/>
          </a:prstGeom>
          <a:blipFill>
            <a:blip r:embed="rId7" cstate="print"/>
            <a:stretch>
              <a:fillRect/>
            </a:stretch>
          </a:blipFill>
        </p:spPr>
        <p:txBody>
          <a:bodyPr wrap="square" lIns="0" tIns="0" rIns="0" bIns="0" rtlCol="0"/>
          <a:lstStyle/>
          <a:p>
            <a:endParaRPr/>
          </a:p>
        </p:txBody>
      </p:sp>
      <p:sp>
        <p:nvSpPr>
          <p:cNvPr id="127" name="object 127"/>
          <p:cNvSpPr/>
          <p:nvPr/>
        </p:nvSpPr>
        <p:spPr>
          <a:xfrm>
            <a:off x="1219199" y="26141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300" y="0"/>
                </a:lnTo>
                <a:lnTo>
                  <a:pt x="128938" y="928"/>
                </a:lnTo>
                <a:lnTo>
                  <a:pt x="169057" y="13945"/>
                </a:lnTo>
                <a:lnTo>
                  <a:pt x="201082" y="39911"/>
                </a:lnTo>
                <a:lnTo>
                  <a:pt x="221934" y="75744"/>
                </a:lnTo>
                <a:lnTo>
                  <a:pt x="228600" y="114299"/>
                </a:lnTo>
                <a:lnTo>
                  <a:pt x="227671" y="128938"/>
                </a:lnTo>
                <a:lnTo>
                  <a:pt x="224961" y="143020"/>
                </a:lnTo>
                <a:lnTo>
                  <a:pt x="207286" y="180783"/>
                </a:lnTo>
                <a:lnTo>
                  <a:pt x="177688" y="209426"/>
                </a:lnTo>
                <a:lnTo>
                  <a:pt x="139250" y="225868"/>
                </a:lnTo>
                <a:lnTo>
                  <a:pt x="114300"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28" name="object 128"/>
          <p:cNvSpPr/>
          <p:nvPr/>
        </p:nvSpPr>
        <p:spPr>
          <a:xfrm>
            <a:off x="1217814" y="4616334"/>
            <a:ext cx="382385" cy="386541"/>
          </a:xfrm>
          <a:prstGeom prst="rect">
            <a:avLst/>
          </a:prstGeom>
          <a:blipFill>
            <a:blip r:embed="rId35" cstate="print"/>
            <a:stretch>
              <a:fillRect/>
            </a:stretch>
          </a:blipFill>
        </p:spPr>
        <p:txBody>
          <a:bodyPr wrap="square" lIns="0" tIns="0" rIns="0" bIns="0" rtlCol="0"/>
          <a:lstStyle/>
          <a:p>
            <a:endParaRPr/>
          </a:p>
        </p:txBody>
      </p:sp>
      <p:sp>
        <p:nvSpPr>
          <p:cNvPr id="129" name="object 129"/>
          <p:cNvSpPr/>
          <p:nvPr/>
        </p:nvSpPr>
        <p:spPr>
          <a:xfrm>
            <a:off x="1295400" y="4671540"/>
            <a:ext cx="228600" cy="228600"/>
          </a:xfrm>
          <a:prstGeom prst="rect">
            <a:avLst/>
          </a:prstGeom>
          <a:blipFill>
            <a:blip r:embed="rId7" cstate="print"/>
            <a:stretch>
              <a:fillRect/>
            </a:stretch>
          </a:blipFill>
        </p:spPr>
        <p:txBody>
          <a:bodyPr wrap="square" lIns="0" tIns="0" rIns="0" bIns="0" rtlCol="0"/>
          <a:lstStyle/>
          <a:p>
            <a:endParaRPr/>
          </a:p>
        </p:txBody>
      </p:sp>
      <p:sp>
        <p:nvSpPr>
          <p:cNvPr id="130" name="object 130"/>
          <p:cNvSpPr/>
          <p:nvPr/>
        </p:nvSpPr>
        <p:spPr>
          <a:xfrm>
            <a:off x="1295399" y="4671540"/>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31" name="object 131"/>
          <p:cNvSpPr/>
          <p:nvPr/>
        </p:nvSpPr>
        <p:spPr>
          <a:xfrm>
            <a:off x="7847214" y="2762596"/>
            <a:ext cx="382385" cy="382385"/>
          </a:xfrm>
          <a:prstGeom prst="rect">
            <a:avLst/>
          </a:prstGeom>
          <a:blipFill>
            <a:blip r:embed="rId36" cstate="print"/>
            <a:stretch>
              <a:fillRect/>
            </a:stretch>
          </a:blipFill>
        </p:spPr>
        <p:txBody>
          <a:bodyPr wrap="square" lIns="0" tIns="0" rIns="0" bIns="0" rtlCol="0"/>
          <a:lstStyle/>
          <a:p>
            <a:endParaRPr/>
          </a:p>
        </p:txBody>
      </p:sp>
      <p:sp>
        <p:nvSpPr>
          <p:cNvPr id="132" name="object 132"/>
          <p:cNvSpPr/>
          <p:nvPr/>
        </p:nvSpPr>
        <p:spPr>
          <a:xfrm>
            <a:off x="7924798" y="2815839"/>
            <a:ext cx="228600" cy="228600"/>
          </a:xfrm>
          <a:custGeom>
            <a:avLst/>
            <a:gdLst/>
            <a:ahLst/>
            <a:cxnLst/>
            <a:rect l="l" t="t" r="r" b="b"/>
            <a:pathLst>
              <a:path w="228600" h="228600">
                <a:moveTo>
                  <a:pt x="114300" y="0"/>
                </a:moveTo>
                <a:lnTo>
                  <a:pt x="75744" y="6665"/>
                </a:lnTo>
                <a:lnTo>
                  <a:pt x="39911" y="27517"/>
                </a:lnTo>
                <a:lnTo>
                  <a:pt x="13945" y="59542"/>
                </a:lnTo>
                <a:lnTo>
                  <a:pt x="928" y="99661"/>
                </a:lnTo>
                <a:lnTo>
                  <a:pt x="0" y="114300"/>
                </a:lnTo>
                <a:lnTo>
                  <a:pt x="494" y="125005"/>
                </a:lnTo>
                <a:lnTo>
                  <a:pt x="12184" y="165705"/>
                </a:lnTo>
                <a:lnTo>
                  <a:pt x="37103" y="198592"/>
                </a:lnTo>
                <a:lnTo>
                  <a:pt x="72169" y="220584"/>
                </a:lnTo>
                <a:lnTo>
                  <a:pt x="114300" y="228600"/>
                </a:lnTo>
                <a:lnTo>
                  <a:pt x="125006" y="228105"/>
                </a:lnTo>
                <a:lnTo>
                  <a:pt x="165706" y="216415"/>
                </a:lnTo>
                <a:lnTo>
                  <a:pt x="198592" y="191496"/>
                </a:lnTo>
                <a:lnTo>
                  <a:pt x="220584" y="156430"/>
                </a:lnTo>
                <a:lnTo>
                  <a:pt x="228600" y="114300"/>
                </a:lnTo>
                <a:lnTo>
                  <a:pt x="228105" y="103593"/>
                </a:lnTo>
                <a:lnTo>
                  <a:pt x="216415" y="62893"/>
                </a:lnTo>
                <a:lnTo>
                  <a:pt x="191497" y="30007"/>
                </a:lnTo>
                <a:lnTo>
                  <a:pt x="156431" y="8015"/>
                </a:lnTo>
                <a:lnTo>
                  <a:pt x="114300" y="0"/>
                </a:lnTo>
                <a:close/>
              </a:path>
            </a:pathLst>
          </a:custGeom>
          <a:solidFill>
            <a:srgbClr val="CE1D00"/>
          </a:solidFill>
        </p:spPr>
        <p:txBody>
          <a:bodyPr wrap="square" lIns="0" tIns="0" rIns="0" bIns="0" rtlCol="0"/>
          <a:lstStyle/>
          <a:p>
            <a:endParaRPr/>
          </a:p>
        </p:txBody>
      </p:sp>
      <p:sp>
        <p:nvSpPr>
          <p:cNvPr id="133" name="object 133"/>
          <p:cNvSpPr/>
          <p:nvPr/>
        </p:nvSpPr>
        <p:spPr>
          <a:xfrm>
            <a:off x="7924799" y="2815838"/>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34" name="object 134"/>
          <p:cNvSpPr/>
          <p:nvPr/>
        </p:nvSpPr>
        <p:spPr>
          <a:xfrm>
            <a:off x="7847214" y="3257203"/>
            <a:ext cx="382385" cy="386541"/>
          </a:xfrm>
          <a:prstGeom prst="rect">
            <a:avLst/>
          </a:prstGeom>
          <a:blipFill>
            <a:blip r:embed="rId37" cstate="print"/>
            <a:stretch>
              <a:fillRect/>
            </a:stretch>
          </a:blipFill>
        </p:spPr>
        <p:txBody>
          <a:bodyPr wrap="square" lIns="0" tIns="0" rIns="0" bIns="0" rtlCol="0"/>
          <a:lstStyle/>
          <a:p>
            <a:endParaRPr/>
          </a:p>
        </p:txBody>
      </p:sp>
      <p:sp>
        <p:nvSpPr>
          <p:cNvPr id="135" name="object 135"/>
          <p:cNvSpPr/>
          <p:nvPr/>
        </p:nvSpPr>
        <p:spPr>
          <a:xfrm>
            <a:off x="7924798" y="3312114"/>
            <a:ext cx="228600" cy="228600"/>
          </a:xfrm>
          <a:custGeom>
            <a:avLst/>
            <a:gdLst/>
            <a:ahLst/>
            <a:cxnLst/>
            <a:rect l="l" t="t" r="r" b="b"/>
            <a:pathLst>
              <a:path w="228600" h="228600">
                <a:moveTo>
                  <a:pt x="114300" y="0"/>
                </a:moveTo>
                <a:lnTo>
                  <a:pt x="75744" y="6666"/>
                </a:lnTo>
                <a:lnTo>
                  <a:pt x="39911" y="27517"/>
                </a:lnTo>
                <a:lnTo>
                  <a:pt x="13945" y="59543"/>
                </a:lnTo>
                <a:lnTo>
                  <a:pt x="928" y="99661"/>
                </a:lnTo>
                <a:lnTo>
                  <a:pt x="0" y="114300"/>
                </a:lnTo>
                <a:lnTo>
                  <a:pt x="494" y="125006"/>
                </a:lnTo>
                <a:lnTo>
                  <a:pt x="12184" y="165706"/>
                </a:lnTo>
                <a:lnTo>
                  <a:pt x="37103" y="198592"/>
                </a:lnTo>
                <a:lnTo>
                  <a:pt x="72169" y="220584"/>
                </a:lnTo>
                <a:lnTo>
                  <a:pt x="114300" y="228600"/>
                </a:lnTo>
                <a:lnTo>
                  <a:pt x="125006" y="228105"/>
                </a:lnTo>
                <a:lnTo>
                  <a:pt x="165706" y="216415"/>
                </a:lnTo>
                <a:lnTo>
                  <a:pt x="198592" y="191497"/>
                </a:lnTo>
                <a:lnTo>
                  <a:pt x="220584" y="156431"/>
                </a:lnTo>
                <a:lnTo>
                  <a:pt x="228600" y="114300"/>
                </a:lnTo>
                <a:lnTo>
                  <a:pt x="228105" y="103594"/>
                </a:lnTo>
                <a:lnTo>
                  <a:pt x="216415" y="62894"/>
                </a:lnTo>
                <a:lnTo>
                  <a:pt x="191497" y="30007"/>
                </a:lnTo>
                <a:lnTo>
                  <a:pt x="156431" y="8015"/>
                </a:lnTo>
                <a:lnTo>
                  <a:pt x="114300" y="0"/>
                </a:lnTo>
                <a:close/>
              </a:path>
            </a:pathLst>
          </a:custGeom>
          <a:solidFill>
            <a:srgbClr val="FFFC00"/>
          </a:solidFill>
        </p:spPr>
        <p:txBody>
          <a:bodyPr wrap="square" lIns="0" tIns="0" rIns="0" bIns="0" rtlCol="0"/>
          <a:lstStyle/>
          <a:p>
            <a:endParaRPr/>
          </a:p>
        </p:txBody>
      </p:sp>
      <p:sp>
        <p:nvSpPr>
          <p:cNvPr id="136" name="object 136"/>
          <p:cNvSpPr/>
          <p:nvPr/>
        </p:nvSpPr>
        <p:spPr>
          <a:xfrm>
            <a:off x="7924799" y="331211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37" name="object 137"/>
          <p:cNvSpPr/>
          <p:nvPr/>
        </p:nvSpPr>
        <p:spPr>
          <a:xfrm>
            <a:off x="7847214" y="3751811"/>
            <a:ext cx="382385" cy="386541"/>
          </a:xfrm>
          <a:prstGeom prst="rect">
            <a:avLst/>
          </a:prstGeom>
          <a:blipFill>
            <a:blip r:embed="rId38" cstate="print"/>
            <a:stretch>
              <a:fillRect/>
            </a:stretch>
          </a:blipFill>
        </p:spPr>
        <p:txBody>
          <a:bodyPr wrap="square" lIns="0" tIns="0" rIns="0" bIns="0" rtlCol="0"/>
          <a:lstStyle/>
          <a:p>
            <a:endParaRPr/>
          </a:p>
        </p:txBody>
      </p:sp>
      <p:sp>
        <p:nvSpPr>
          <p:cNvPr id="138" name="object 138"/>
          <p:cNvSpPr/>
          <p:nvPr/>
        </p:nvSpPr>
        <p:spPr>
          <a:xfrm>
            <a:off x="7924798" y="3807414"/>
            <a:ext cx="228600" cy="228600"/>
          </a:xfrm>
          <a:custGeom>
            <a:avLst/>
            <a:gdLst/>
            <a:ahLst/>
            <a:cxnLst/>
            <a:rect l="l" t="t" r="r" b="b"/>
            <a:pathLst>
              <a:path w="228600" h="228600">
                <a:moveTo>
                  <a:pt x="114300" y="0"/>
                </a:moveTo>
                <a:lnTo>
                  <a:pt x="75744" y="6666"/>
                </a:lnTo>
                <a:lnTo>
                  <a:pt x="39911" y="27517"/>
                </a:lnTo>
                <a:lnTo>
                  <a:pt x="13945" y="59543"/>
                </a:lnTo>
                <a:lnTo>
                  <a:pt x="928" y="99661"/>
                </a:lnTo>
                <a:lnTo>
                  <a:pt x="0" y="114300"/>
                </a:lnTo>
                <a:lnTo>
                  <a:pt x="494" y="125006"/>
                </a:lnTo>
                <a:lnTo>
                  <a:pt x="12184" y="165706"/>
                </a:lnTo>
                <a:lnTo>
                  <a:pt x="37103" y="198592"/>
                </a:lnTo>
                <a:lnTo>
                  <a:pt x="72169" y="220584"/>
                </a:lnTo>
                <a:lnTo>
                  <a:pt x="114300" y="228600"/>
                </a:lnTo>
                <a:lnTo>
                  <a:pt x="125006" y="228105"/>
                </a:lnTo>
                <a:lnTo>
                  <a:pt x="165706" y="216415"/>
                </a:lnTo>
                <a:lnTo>
                  <a:pt x="198592" y="191497"/>
                </a:lnTo>
                <a:lnTo>
                  <a:pt x="220584" y="156431"/>
                </a:lnTo>
                <a:lnTo>
                  <a:pt x="228600" y="114300"/>
                </a:lnTo>
                <a:lnTo>
                  <a:pt x="228105" y="103594"/>
                </a:lnTo>
                <a:lnTo>
                  <a:pt x="216415" y="62894"/>
                </a:lnTo>
                <a:lnTo>
                  <a:pt x="191497" y="30007"/>
                </a:lnTo>
                <a:lnTo>
                  <a:pt x="156431" y="8015"/>
                </a:lnTo>
                <a:lnTo>
                  <a:pt x="114300" y="0"/>
                </a:lnTo>
                <a:close/>
              </a:path>
            </a:pathLst>
          </a:custGeom>
          <a:solidFill>
            <a:srgbClr val="0A31FF"/>
          </a:solidFill>
        </p:spPr>
        <p:txBody>
          <a:bodyPr wrap="square" lIns="0" tIns="0" rIns="0" bIns="0" rtlCol="0"/>
          <a:lstStyle/>
          <a:p>
            <a:endParaRPr/>
          </a:p>
        </p:txBody>
      </p:sp>
      <p:sp>
        <p:nvSpPr>
          <p:cNvPr id="139" name="object 139"/>
          <p:cNvSpPr/>
          <p:nvPr/>
        </p:nvSpPr>
        <p:spPr>
          <a:xfrm>
            <a:off x="7924799" y="3807414"/>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40" name="object 140"/>
          <p:cNvSpPr/>
          <p:nvPr/>
        </p:nvSpPr>
        <p:spPr>
          <a:xfrm>
            <a:off x="7847214" y="4279669"/>
            <a:ext cx="382385" cy="382385"/>
          </a:xfrm>
          <a:prstGeom prst="rect">
            <a:avLst/>
          </a:prstGeom>
          <a:blipFill>
            <a:blip r:embed="rId39" cstate="print"/>
            <a:stretch>
              <a:fillRect/>
            </a:stretch>
          </a:blipFill>
        </p:spPr>
        <p:txBody>
          <a:bodyPr wrap="square" lIns="0" tIns="0" rIns="0" bIns="0" rtlCol="0"/>
          <a:lstStyle/>
          <a:p>
            <a:endParaRPr/>
          </a:p>
        </p:txBody>
      </p:sp>
      <p:sp>
        <p:nvSpPr>
          <p:cNvPr id="141" name="object 141"/>
          <p:cNvSpPr/>
          <p:nvPr/>
        </p:nvSpPr>
        <p:spPr>
          <a:xfrm>
            <a:off x="7924798" y="4332022"/>
            <a:ext cx="228600" cy="228600"/>
          </a:xfrm>
          <a:custGeom>
            <a:avLst/>
            <a:gdLst/>
            <a:ahLst/>
            <a:cxnLst/>
            <a:rect l="l" t="t" r="r" b="b"/>
            <a:pathLst>
              <a:path w="228600" h="228600">
                <a:moveTo>
                  <a:pt x="114300" y="0"/>
                </a:moveTo>
                <a:lnTo>
                  <a:pt x="75744" y="6665"/>
                </a:lnTo>
                <a:lnTo>
                  <a:pt x="39911" y="27517"/>
                </a:lnTo>
                <a:lnTo>
                  <a:pt x="13945" y="59542"/>
                </a:lnTo>
                <a:lnTo>
                  <a:pt x="928" y="99661"/>
                </a:lnTo>
                <a:lnTo>
                  <a:pt x="0" y="114300"/>
                </a:lnTo>
                <a:lnTo>
                  <a:pt x="494" y="125005"/>
                </a:lnTo>
                <a:lnTo>
                  <a:pt x="12184" y="165705"/>
                </a:lnTo>
                <a:lnTo>
                  <a:pt x="37103" y="198592"/>
                </a:lnTo>
                <a:lnTo>
                  <a:pt x="72169" y="220584"/>
                </a:lnTo>
                <a:lnTo>
                  <a:pt x="114300" y="228600"/>
                </a:lnTo>
                <a:lnTo>
                  <a:pt x="125006" y="228105"/>
                </a:lnTo>
                <a:lnTo>
                  <a:pt x="165706" y="216415"/>
                </a:lnTo>
                <a:lnTo>
                  <a:pt x="198592" y="191496"/>
                </a:lnTo>
                <a:lnTo>
                  <a:pt x="220584" y="156430"/>
                </a:lnTo>
                <a:lnTo>
                  <a:pt x="228600" y="114300"/>
                </a:lnTo>
                <a:lnTo>
                  <a:pt x="228105" y="103593"/>
                </a:lnTo>
                <a:lnTo>
                  <a:pt x="216415" y="62893"/>
                </a:lnTo>
                <a:lnTo>
                  <a:pt x="191497" y="30007"/>
                </a:lnTo>
                <a:lnTo>
                  <a:pt x="156431" y="8015"/>
                </a:lnTo>
                <a:lnTo>
                  <a:pt x="114300" y="0"/>
                </a:lnTo>
                <a:close/>
              </a:path>
            </a:pathLst>
          </a:custGeom>
          <a:solidFill>
            <a:srgbClr val="919191"/>
          </a:solidFill>
        </p:spPr>
        <p:txBody>
          <a:bodyPr wrap="square" lIns="0" tIns="0" rIns="0" bIns="0" rtlCol="0"/>
          <a:lstStyle/>
          <a:p>
            <a:endParaRPr/>
          </a:p>
        </p:txBody>
      </p:sp>
      <p:sp>
        <p:nvSpPr>
          <p:cNvPr id="142" name="object 142"/>
          <p:cNvSpPr/>
          <p:nvPr/>
        </p:nvSpPr>
        <p:spPr>
          <a:xfrm>
            <a:off x="7924799" y="4332021"/>
            <a:ext cx="228600" cy="228600"/>
          </a:xfrm>
          <a:custGeom>
            <a:avLst/>
            <a:gdLst/>
            <a:ahLst/>
            <a:cxnLst/>
            <a:rect l="l" t="t" r="r" b="b"/>
            <a:pathLst>
              <a:path w="228600" h="228600">
                <a:moveTo>
                  <a:pt x="0" y="114299"/>
                </a:moveTo>
                <a:lnTo>
                  <a:pt x="928" y="99661"/>
                </a:lnTo>
                <a:lnTo>
                  <a:pt x="3638" y="85579"/>
                </a:lnTo>
                <a:lnTo>
                  <a:pt x="21313" y="47816"/>
                </a:lnTo>
                <a:lnTo>
                  <a:pt x="50911" y="19173"/>
                </a:lnTo>
                <a:lnTo>
                  <a:pt x="89349" y="2731"/>
                </a:lnTo>
                <a:lnTo>
                  <a:pt x="114299" y="0"/>
                </a:lnTo>
                <a:lnTo>
                  <a:pt x="128938" y="928"/>
                </a:lnTo>
                <a:lnTo>
                  <a:pt x="169057" y="13945"/>
                </a:lnTo>
                <a:lnTo>
                  <a:pt x="201082" y="39911"/>
                </a:lnTo>
                <a:lnTo>
                  <a:pt x="221934" y="75744"/>
                </a:lnTo>
                <a:lnTo>
                  <a:pt x="228599" y="114299"/>
                </a:lnTo>
                <a:lnTo>
                  <a:pt x="227671" y="128938"/>
                </a:lnTo>
                <a:lnTo>
                  <a:pt x="224961" y="143020"/>
                </a:lnTo>
                <a:lnTo>
                  <a:pt x="207286" y="180783"/>
                </a:lnTo>
                <a:lnTo>
                  <a:pt x="177688" y="209426"/>
                </a:lnTo>
                <a:lnTo>
                  <a:pt x="139250" y="225868"/>
                </a:lnTo>
                <a:lnTo>
                  <a:pt x="114299" y="228599"/>
                </a:lnTo>
                <a:lnTo>
                  <a:pt x="99661" y="227671"/>
                </a:lnTo>
                <a:lnTo>
                  <a:pt x="85579" y="224961"/>
                </a:lnTo>
                <a:lnTo>
                  <a:pt x="47816" y="207286"/>
                </a:lnTo>
                <a:lnTo>
                  <a:pt x="19173" y="177688"/>
                </a:lnTo>
                <a:lnTo>
                  <a:pt x="2731" y="139250"/>
                </a:lnTo>
                <a:lnTo>
                  <a:pt x="0" y="114299"/>
                </a:lnTo>
                <a:close/>
              </a:path>
            </a:pathLst>
          </a:custGeom>
          <a:ln w="12699">
            <a:solidFill>
              <a:srgbClr val="318DAE"/>
            </a:solidFill>
          </a:ln>
        </p:spPr>
        <p:txBody>
          <a:bodyPr wrap="square" lIns="0" tIns="0" rIns="0" bIns="0" rtlCol="0"/>
          <a:lstStyle/>
          <a:p>
            <a:endParaRPr/>
          </a:p>
        </p:txBody>
      </p:sp>
      <p:sp>
        <p:nvSpPr>
          <p:cNvPr id="143" name="object 143"/>
          <p:cNvSpPr txBox="1"/>
          <p:nvPr/>
        </p:nvSpPr>
        <p:spPr>
          <a:xfrm>
            <a:off x="8308340" y="2800960"/>
            <a:ext cx="840740" cy="1772285"/>
          </a:xfrm>
          <a:prstGeom prst="rect">
            <a:avLst/>
          </a:prstGeom>
        </p:spPr>
        <p:txBody>
          <a:bodyPr vert="horz" wrap="square" lIns="0" tIns="0" rIns="0" bIns="0" rtlCol="0">
            <a:spAutoFit/>
          </a:bodyPr>
          <a:lstStyle/>
          <a:p>
            <a:pPr marL="12700">
              <a:lnSpc>
                <a:spcPct val="100000"/>
              </a:lnSpc>
            </a:pPr>
            <a:r>
              <a:rPr sz="2700" baseline="-16975" dirty="0">
                <a:latin typeface="News Gothic MT"/>
                <a:cs typeface="News Gothic MT"/>
              </a:rPr>
              <a:t>1</a:t>
            </a:r>
            <a:r>
              <a:rPr sz="1200" dirty="0">
                <a:latin typeface="News Gothic MT"/>
                <a:cs typeface="News Gothic MT"/>
              </a:rPr>
              <a:t>st</a:t>
            </a:r>
            <a:endParaRPr sz="1200">
              <a:latin typeface="News Gothic MT"/>
              <a:cs typeface="News Gothic MT"/>
            </a:endParaRPr>
          </a:p>
          <a:p>
            <a:pPr marL="12700" marR="492759">
              <a:lnSpc>
                <a:spcPct val="180600"/>
              </a:lnSpc>
              <a:spcBef>
                <a:spcPts val="100"/>
              </a:spcBef>
            </a:pPr>
            <a:r>
              <a:rPr sz="2700" baseline="-16975" dirty="0">
                <a:latin typeface="News Gothic MT"/>
                <a:cs typeface="News Gothic MT"/>
              </a:rPr>
              <a:t>2</a:t>
            </a:r>
            <a:r>
              <a:rPr sz="1200" spc="-5" dirty="0">
                <a:latin typeface="News Gothic MT"/>
                <a:cs typeface="News Gothic MT"/>
              </a:rPr>
              <a:t>nd </a:t>
            </a:r>
            <a:r>
              <a:rPr sz="2700" baseline="-16975" dirty="0">
                <a:latin typeface="News Gothic MT"/>
                <a:cs typeface="News Gothic MT"/>
              </a:rPr>
              <a:t>3</a:t>
            </a:r>
            <a:r>
              <a:rPr sz="1200" spc="-35" dirty="0">
                <a:latin typeface="News Gothic MT"/>
                <a:cs typeface="News Gothic MT"/>
              </a:rPr>
              <a:t>rd</a:t>
            </a:r>
            <a:endParaRPr sz="1200">
              <a:latin typeface="News Gothic MT"/>
              <a:cs typeface="News Gothic MT"/>
            </a:endParaRPr>
          </a:p>
          <a:p>
            <a:pPr>
              <a:lnSpc>
                <a:spcPct val="100000"/>
              </a:lnSpc>
              <a:spcBef>
                <a:spcPts val="22"/>
              </a:spcBef>
            </a:pPr>
            <a:endParaRPr sz="2050">
              <a:latin typeface="Times New Roman"/>
              <a:cs typeface="Times New Roman"/>
            </a:endParaRPr>
          </a:p>
          <a:p>
            <a:pPr marL="12700">
              <a:lnSpc>
                <a:spcPct val="100000"/>
              </a:lnSpc>
            </a:pPr>
            <a:r>
              <a:rPr sz="1800" spc="-45" dirty="0">
                <a:latin typeface="News Gothic MT"/>
                <a:cs typeface="News Gothic MT"/>
              </a:rPr>
              <a:t>r</a:t>
            </a:r>
            <a:r>
              <a:rPr sz="1800" spc="-10" dirty="0">
                <a:latin typeface="News Gothic MT"/>
                <a:cs typeface="News Gothic MT"/>
              </a:rPr>
              <a:t>eaders</a:t>
            </a:r>
            <a:endParaRPr sz="1800">
              <a:latin typeface="News Gothic MT"/>
              <a:cs typeface="News Gothic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1282" y="280710"/>
            <a:ext cx="5334000" cy="2195790"/>
          </a:xfrm>
        </p:spPr>
        <p:txBody>
          <a:bodyPr/>
          <a:lstStyle/>
          <a:p>
            <a:r>
              <a:rPr lang="en-US" sz="3200" b="1" dirty="0">
                <a:solidFill>
                  <a:schemeClr val="tx1"/>
                </a:solidFill>
              </a:rPr>
              <a:t>The good news:</a:t>
            </a:r>
            <a:br>
              <a:rPr lang="en-US" sz="3200" b="1" dirty="0">
                <a:solidFill>
                  <a:schemeClr val="tx1"/>
                </a:solidFill>
              </a:rPr>
            </a:br>
            <a:r>
              <a:rPr lang="en-US" sz="3200" b="1" dirty="0">
                <a:solidFill>
                  <a:schemeClr val="tx1"/>
                </a:solidFill>
              </a:rPr>
              <a:t>A successful career in science is ‘As Good as It Gets’</a:t>
            </a:r>
            <a:br>
              <a:rPr lang="en-US" b="1" dirty="0">
                <a:solidFill>
                  <a:schemeClr val="tx1"/>
                </a:solidFill>
              </a:rPr>
            </a:br>
            <a:endParaRPr lang="en-US" b="1" dirty="0">
              <a:solidFill>
                <a:schemeClr val="tx1"/>
              </a:solidFill>
            </a:endParaRPr>
          </a:p>
        </p:txBody>
      </p:sp>
      <p:sp>
        <p:nvSpPr>
          <p:cNvPr id="3" name="Text Placeholder 2"/>
          <p:cNvSpPr>
            <a:spLocks noGrp="1"/>
          </p:cNvSpPr>
          <p:nvPr>
            <p:ph type="body" idx="1"/>
          </p:nvPr>
        </p:nvSpPr>
        <p:spPr>
          <a:xfrm>
            <a:off x="65116" y="3229829"/>
            <a:ext cx="10023764" cy="3077766"/>
          </a:xfrm>
        </p:spPr>
        <p:txBody>
          <a:bodyPr/>
          <a:lstStyle/>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 work for yourself</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Your have the privilege of meeting &amp; working with intelligent, accomplished, inspiring people</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Your work is challenging and constantly changing, never boring</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Your work has meaning and purpose</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Your may enjoy the respect and admiration of peers </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 may travel the world</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There is nothing more rewarding than setting a goal and assembling a team to reach it</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 have the potential to do something that matters</a:t>
            </a:r>
          </a:p>
          <a:p>
            <a:pPr marL="342900" indent="-342900">
              <a:buFont typeface="Arial" charset="0"/>
              <a:buChar char="•"/>
            </a:pPr>
            <a:r>
              <a:rPr lang="en-US" sz="2000" dirty="0">
                <a:solidFill>
                  <a:schemeClr val="tx1"/>
                </a:solidFill>
                <a:latin typeface="Arial" panose="020B0604020202020204" pitchFamily="34" charset="0"/>
                <a:cs typeface="Arial" panose="020B0604020202020204" pitchFamily="34" charset="0"/>
              </a:rPr>
              <a:t>You can realize a level of fulfilment that is not typical in business or other careers</a:t>
            </a:r>
          </a:p>
        </p:txBody>
      </p:sp>
      <p:pic>
        <p:nvPicPr>
          <p:cNvPr id="4" name="Picture 3"/>
          <p:cNvPicPr>
            <a:picLocks noChangeAspect="1"/>
          </p:cNvPicPr>
          <p:nvPr/>
        </p:nvPicPr>
        <p:blipFill>
          <a:blip r:embed="rId2"/>
          <a:stretch>
            <a:fillRect/>
          </a:stretch>
        </p:blipFill>
        <p:spPr>
          <a:xfrm>
            <a:off x="5791200" y="55574"/>
            <a:ext cx="4267200" cy="2753884"/>
          </a:xfrm>
          <a:prstGeom prst="rect">
            <a:avLst/>
          </a:prstGeom>
        </p:spPr>
      </p:pic>
      <p:sp>
        <p:nvSpPr>
          <p:cNvPr id="5" name="Rectangle 4"/>
          <p:cNvSpPr/>
          <p:nvPr/>
        </p:nvSpPr>
        <p:spPr>
          <a:xfrm>
            <a:off x="5299364" y="2209800"/>
            <a:ext cx="4724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778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1"/>
            <a:ext cx="5257800" cy="1410643"/>
          </a:xfrm>
          <a:prstGeom prst="rect">
            <a:avLst/>
          </a:prstGeom>
        </p:spPr>
        <p:txBody>
          <a:bodyPr vert="horz" wrap="square" lIns="0" tIns="0" rIns="0" bIns="0" rtlCol="0">
            <a:spAutoFit/>
          </a:bodyPr>
          <a:lstStyle/>
          <a:p>
            <a:pPr marL="162560">
              <a:lnSpc>
                <a:spcPts val="5460"/>
              </a:lnSpc>
            </a:pPr>
            <a:r>
              <a:rPr lang="en-US" spc="-5" dirty="0">
                <a:solidFill>
                  <a:schemeClr val="tx1"/>
                </a:solidFill>
              </a:rPr>
              <a:t>You grant may </a:t>
            </a:r>
            <a:r>
              <a:rPr lang="en-US" spc="-5">
                <a:solidFill>
                  <a:schemeClr val="tx1"/>
                </a:solidFill>
              </a:rPr>
              <a:t>be triaged/u</a:t>
            </a:r>
            <a:r>
              <a:rPr spc="-5" dirty="0">
                <a:solidFill>
                  <a:schemeClr val="tx1"/>
                </a:solidFill>
              </a:rPr>
              <a:t>nsco</a:t>
            </a:r>
            <a:r>
              <a:rPr spc="-85" dirty="0">
                <a:solidFill>
                  <a:schemeClr val="tx1"/>
                </a:solidFill>
              </a:rPr>
              <a:t>r</a:t>
            </a:r>
            <a:r>
              <a:rPr dirty="0">
                <a:solidFill>
                  <a:schemeClr val="tx1"/>
                </a:solidFill>
              </a:rPr>
              <a:t>e</a:t>
            </a:r>
            <a:r>
              <a:rPr spc="-5" dirty="0">
                <a:solidFill>
                  <a:schemeClr val="tx1"/>
                </a:solidFill>
              </a:rPr>
              <a:t>d</a:t>
            </a:r>
            <a:r>
              <a:rPr spc="-15" dirty="0">
                <a:solidFill>
                  <a:schemeClr val="tx1"/>
                </a:solidFill>
              </a:rPr>
              <a:t>.</a:t>
            </a:r>
          </a:p>
        </p:txBody>
      </p:sp>
      <p:sp>
        <p:nvSpPr>
          <p:cNvPr id="3" name="object 3"/>
          <p:cNvSpPr txBox="1"/>
          <p:nvPr/>
        </p:nvSpPr>
        <p:spPr>
          <a:xfrm>
            <a:off x="762000" y="1905000"/>
            <a:ext cx="7635240" cy="6155531"/>
          </a:xfrm>
          <a:prstGeom prst="rect">
            <a:avLst/>
          </a:prstGeom>
        </p:spPr>
        <p:txBody>
          <a:bodyPr vert="horz" wrap="square" lIns="0" tIns="0" rIns="0" bIns="0" rtlCol="0">
            <a:spAutoFit/>
          </a:bodyPr>
          <a:lstStyle/>
          <a:p>
            <a:pPr marL="368300" marR="40005" indent="-355600">
              <a:lnSpc>
                <a:spcPts val="2400"/>
              </a:lnSpc>
              <a:buFont typeface="Arial" charset="0"/>
              <a:buChar char="•"/>
              <a:tabLst>
                <a:tab pos="361315" algn="l"/>
              </a:tabLst>
            </a:pPr>
            <a:r>
              <a:rPr lang="en-US" sz="2200" spc="-5" dirty="0">
                <a:latin typeface="News Gothic MT"/>
                <a:cs typeface="News Gothic MT"/>
              </a:rPr>
              <a:t>T</a:t>
            </a:r>
            <a:r>
              <a:rPr sz="2200" spc="-5" dirty="0">
                <a:latin typeface="News Gothic MT"/>
                <a:cs typeface="News Gothic MT"/>
              </a:rPr>
              <a:t>h</a:t>
            </a:r>
            <a:r>
              <a:rPr sz="2200" dirty="0">
                <a:latin typeface="News Gothic MT"/>
                <a:cs typeface="News Gothic MT"/>
              </a:rPr>
              <a:t>e </a:t>
            </a:r>
            <a:r>
              <a:rPr sz="2200" spc="-15" dirty="0">
                <a:latin typeface="News Gothic MT"/>
                <a:cs typeface="News Gothic MT"/>
              </a:rPr>
              <a:t>firs</a:t>
            </a:r>
            <a:r>
              <a:rPr sz="2200" spc="-10" dirty="0">
                <a:latin typeface="News Gothic MT"/>
                <a:cs typeface="News Gothic MT"/>
              </a:rPr>
              <a:t>t</a:t>
            </a:r>
            <a:r>
              <a:rPr sz="2200" dirty="0">
                <a:latin typeface="News Gothic MT"/>
                <a:cs typeface="News Gothic MT"/>
              </a:rPr>
              <a:t> </a:t>
            </a:r>
            <a:r>
              <a:rPr sz="2200" spc="-5" dirty="0">
                <a:latin typeface="News Gothic MT"/>
                <a:cs typeface="News Gothic MT"/>
              </a:rPr>
              <a:t>thin</a:t>
            </a:r>
            <a:r>
              <a:rPr sz="2200" dirty="0">
                <a:latin typeface="News Gothic MT"/>
                <a:cs typeface="News Gothic MT"/>
              </a:rPr>
              <a:t>g </a:t>
            </a:r>
            <a:r>
              <a:rPr sz="2200" spc="-5" dirty="0">
                <a:latin typeface="News Gothic MT"/>
                <a:cs typeface="News Gothic MT"/>
              </a:rPr>
              <a:t>th</a:t>
            </a:r>
            <a:r>
              <a:rPr sz="2200" dirty="0">
                <a:latin typeface="News Gothic MT"/>
                <a:cs typeface="News Gothic MT"/>
              </a:rPr>
              <a:t>e </a:t>
            </a:r>
            <a:r>
              <a:rPr sz="2200" spc="-5" dirty="0">
                <a:latin typeface="News Gothic MT"/>
                <a:cs typeface="News Gothic MT"/>
              </a:rPr>
              <a:t>pane</a:t>
            </a:r>
            <a:r>
              <a:rPr sz="2200" dirty="0">
                <a:latin typeface="News Gothic MT"/>
                <a:cs typeface="News Gothic MT"/>
              </a:rPr>
              <a:t>l </a:t>
            </a:r>
            <a:r>
              <a:rPr sz="2200" spc="-5" dirty="0">
                <a:latin typeface="News Gothic MT"/>
                <a:cs typeface="News Gothic MT"/>
              </a:rPr>
              <a:t>doe</a:t>
            </a:r>
            <a:r>
              <a:rPr sz="2200" dirty="0">
                <a:latin typeface="News Gothic MT"/>
                <a:cs typeface="News Gothic MT"/>
              </a:rPr>
              <a:t>s </a:t>
            </a:r>
            <a:r>
              <a:rPr sz="2200" spc="-10" dirty="0">
                <a:latin typeface="News Gothic MT"/>
                <a:cs typeface="News Gothic MT"/>
              </a:rPr>
              <a:t>is</a:t>
            </a:r>
            <a:r>
              <a:rPr lang="en-US" sz="2200" spc="-10" dirty="0">
                <a:latin typeface="News Gothic MT"/>
                <a:cs typeface="News Gothic MT"/>
              </a:rPr>
              <a:t> review guiding principles</a:t>
            </a:r>
          </a:p>
          <a:p>
            <a:pPr marL="825500" marR="40005" lvl="1" indent="-355600">
              <a:lnSpc>
                <a:spcPts val="2400"/>
              </a:lnSpc>
              <a:buFont typeface="Arial" charset="0"/>
              <a:buChar char="•"/>
              <a:tabLst>
                <a:tab pos="361315" algn="l"/>
              </a:tabLst>
            </a:pPr>
            <a:r>
              <a:rPr lang="en-US" sz="2200" spc="-10" dirty="0">
                <a:latin typeface="News Gothic MT"/>
                <a:cs typeface="News Gothic MT"/>
              </a:rPr>
              <a:t>confidentiality</a:t>
            </a:r>
          </a:p>
          <a:p>
            <a:pPr marL="825500" marR="40005" lvl="1" indent="-355600">
              <a:lnSpc>
                <a:spcPts val="2400"/>
              </a:lnSpc>
              <a:buFont typeface="Arial" charset="0"/>
              <a:buChar char="•"/>
              <a:tabLst>
                <a:tab pos="361315" algn="l"/>
              </a:tabLst>
            </a:pPr>
            <a:r>
              <a:rPr lang="en-US" sz="2200" spc="-10" dirty="0">
                <a:latin typeface="News Gothic MT"/>
                <a:cs typeface="News Gothic MT"/>
              </a:rPr>
              <a:t>no grandstanding</a:t>
            </a:r>
          </a:p>
          <a:p>
            <a:pPr marL="825500" marR="40005" lvl="1" indent="-355600">
              <a:lnSpc>
                <a:spcPts val="2400"/>
              </a:lnSpc>
              <a:buFont typeface="Arial" charset="0"/>
              <a:buChar char="•"/>
              <a:tabLst>
                <a:tab pos="361315" algn="l"/>
              </a:tabLst>
            </a:pPr>
            <a:r>
              <a:rPr lang="en-US" sz="2200" spc="-10" dirty="0">
                <a:latin typeface="News Gothic MT"/>
                <a:cs typeface="News Gothic MT"/>
              </a:rPr>
              <a:t>no lobbying</a:t>
            </a:r>
          </a:p>
          <a:p>
            <a:pPr marL="825500" marR="40005" lvl="1" indent="-355600">
              <a:lnSpc>
                <a:spcPts val="2400"/>
              </a:lnSpc>
              <a:buFont typeface="Arial" charset="0"/>
              <a:buChar char="•"/>
              <a:tabLst>
                <a:tab pos="361315" algn="l"/>
              </a:tabLst>
            </a:pPr>
            <a:r>
              <a:rPr lang="en-US" sz="2200" spc="-10" dirty="0">
                <a:latin typeface="News Gothic MT"/>
                <a:cs typeface="News Gothic MT"/>
              </a:rPr>
              <a:t>no discussion outside of room</a:t>
            </a:r>
          </a:p>
          <a:p>
            <a:pPr marL="825500" marR="40005" lvl="1" indent="-355600">
              <a:lnSpc>
                <a:spcPts val="2400"/>
              </a:lnSpc>
              <a:buFont typeface="Arial" charset="0"/>
              <a:buChar char="•"/>
              <a:tabLst>
                <a:tab pos="361315" algn="l"/>
              </a:tabLst>
            </a:pPr>
            <a:r>
              <a:rPr lang="en-US" sz="2200" spc="-10" dirty="0">
                <a:latin typeface="News Gothic MT"/>
                <a:cs typeface="News Gothic MT"/>
              </a:rPr>
              <a:t>rare disease is welcome</a:t>
            </a:r>
          </a:p>
          <a:p>
            <a:pPr marL="368300" marR="40005" indent="-355600">
              <a:lnSpc>
                <a:spcPts val="2400"/>
              </a:lnSpc>
              <a:buFont typeface="Arial" charset="0"/>
              <a:buChar char="•"/>
              <a:tabLst>
                <a:tab pos="361315" algn="l"/>
              </a:tabLst>
            </a:pPr>
            <a:endParaRPr lang="en-US" sz="2200" spc="-10" dirty="0">
              <a:latin typeface="News Gothic MT"/>
              <a:cs typeface="News Gothic MT"/>
            </a:endParaRPr>
          </a:p>
          <a:p>
            <a:pPr marL="368300" marR="40005" indent="-355600">
              <a:lnSpc>
                <a:spcPts val="2400"/>
              </a:lnSpc>
              <a:buFont typeface="Arial" charset="0"/>
              <a:buChar char="•"/>
              <a:tabLst>
                <a:tab pos="361315" algn="l"/>
              </a:tabLst>
            </a:pPr>
            <a:r>
              <a:rPr lang="en-US" sz="2200" spc="-10" dirty="0">
                <a:latin typeface="News Gothic MT"/>
                <a:cs typeface="News Gothic MT"/>
              </a:rPr>
              <a:t>The second thing the panel does is</a:t>
            </a:r>
            <a:r>
              <a:rPr sz="2200" dirty="0">
                <a:latin typeface="News Gothic MT"/>
                <a:cs typeface="News Gothic MT"/>
              </a:rPr>
              <a:t> </a:t>
            </a:r>
            <a:r>
              <a:rPr lang="en-US" sz="2200" dirty="0">
                <a:latin typeface="News Gothic MT"/>
                <a:cs typeface="News Gothic MT"/>
              </a:rPr>
              <a:t>come to consensus about which grants will be </a:t>
            </a:r>
            <a:r>
              <a:rPr lang="en-US" sz="2200" spc="-45" dirty="0">
                <a:latin typeface="News Gothic MT"/>
                <a:cs typeface="News Gothic MT"/>
              </a:rPr>
              <a:t>triaged</a:t>
            </a:r>
            <a:r>
              <a:rPr sz="2200" spc="320" dirty="0">
                <a:latin typeface="News Gothic MT"/>
                <a:cs typeface="News Gothic MT"/>
              </a:rPr>
              <a:t> </a:t>
            </a:r>
            <a:endParaRPr lang="en-US" sz="2200" spc="320" dirty="0">
              <a:latin typeface="News Gothic MT"/>
              <a:cs typeface="News Gothic MT"/>
            </a:endParaRPr>
          </a:p>
          <a:p>
            <a:pPr marL="825500" marR="40005" lvl="1" indent="-355600">
              <a:lnSpc>
                <a:spcPts val="2400"/>
              </a:lnSpc>
              <a:buFont typeface="Arial" charset="0"/>
              <a:buChar char="•"/>
              <a:tabLst>
                <a:tab pos="361315" algn="l"/>
              </a:tabLst>
            </a:pPr>
            <a:r>
              <a:rPr lang="en-US" sz="2200" spc="320" dirty="0">
                <a:latin typeface="News Gothic MT"/>
                <a:cs typeface="News Gothic MT"/>
              </a:rPr>
              <a:t>Usually </a:t>
            </a:r>
            <a:r>
              <a:rPr sz="2200" dirty="0">
                <a:latin typeface="News Gothic MT"/>
                <a:cs typeface="News Gothic MT"/>
              </a:rPr>
              <a:t>at</a:t>
            </a:r>
            <a:r>
              <a:rPr sz="2200" spc="-5" dirty="0">
                <a:latin typeface="News Gothic MT"/>
                <a:cs typeface="News Gothic MT"/>
              </a:rPr>
              <a:t> </a:t>
            </a:r>
            <a:r>
              <a:rPr sz="2200" spc="-10" dirty="0">
                <a:latin typeface="News Gothic MT"/>
                <a:cs typeface="News Gothic MT"/>
              </a:rPr>
              <a:t>least</a:t>
            </a:r>
            <a:r>
              <a:rPr sz="2200" spc="-5" dirty="0">
                <a:latin typeface="News Gothic MT"/>
                <a:cs typeface="News Gothic MT"/>
              </a:rPr>
              <a:t> </a:t>
            </a:r>
            <a:r>
              <a:rPr sz="2200" spc="-20" dirty="0">
                <a:latin typeface="News Gothic MT"/>
                <a:cs typeface="News Gothic MT"/>
              </a:rPr>
              <a:t>50%</a:t>
            </a:r>
            <a:r>
              <a:rPr sz="2200" spc="-10" dirty="0">
                <a:latin typeface="News Gothic MT"/>
                <a:cs typeface="News Gothic MT"/>
              </a:rPr>
              <a:t> </a:t>
            </a:r>
            <a:r>
              <a:rPr sz="2200" spc="-5" dirty="0">
                <a:latin typeface="News Gothic MT"/>
                <a:cs typeface="News Gothic MT"/>
              </a:rPr>
              <a:t>o</a:t>
            </a:r>
            <a:r>
              <a:rPr sz="2200" dirty="0">
                <a:latin typeface="News Gothic MT"/>
                <a:cs typeface="News Gothic MT"/>
              </a:rPr>
              <a:t>f</a:t>
            </a:r>
            <a:r>
              <a:rPr sz="2200" spc="320" dirty="0">
                <a:latin typeface="News Gothic MT"/>
                <a:cs typeface="News Gothic MT"/>
              </a:rPr>
              <a:t> </a:t>
            </a:r>
            <a:r>
              <a:rPr sz="2200" spc="-5" dirty="0">
                <a:latin typeface="News Gothic MT"/>
                <a:cs typeface="News Gothic MT"/>
              </a:rPr>
              <a:t>th</a:t>
            </a:r>
            <a:r>
              <a:rPr sz="2200" dirty="0">
                <a:latin typeface="News Gothic MT"/>
                <a:cs typeface="News Gothic MT"/>
              </a:rPr>
              <a:t>e </a:t>
            </a:r>
            <a:r>
              <a:rPr sz="2200" spc="30" dirty="0">
                <a:latin typeface="News Gothic MT"/>
                <a:cs typeface="News Gothic MT"/>
              </a:rPr>
              <a:t>g</a:t>
            </a:r>
            <a:r>
              <a:rPr sz="2200" spc="-30" dirty="0">
                <a:latin typeface="News Gothic MT"/>
                <a:cs typeface="News Gothic MT"/>
              </a:rPr>
              <a:t>r</a:t>
            </a:r>
            <a:r>
              <a:rPr sz="2200" dirty="0">
                <a:latin typeface="News Gothic MT"/>
                <a:cs typeface="News Gothic MT"/>
              </a:rPr>
              <a:t>ants</a:t>
            </a:r>
            <a:endParaRPr lang="en-US" sz="2200" dirty="0">
              <a:latin typeface="News Gothic MT"/>
              <a:cs typeface="News Gothic MT"/>
            </a:endParaRPr>
          </a:p>
          <a:p>
            <a:pPr marL="825500" marR="40005" lvl="1" indent="-355600">
              <a:lnSpc>
                <a:spcPts val="2400"/>
              </a:lnSpc>
              <a:buFont typeface="Arial" charset="0"/>
              <a:buChar char="•"/>
              <a:tabLst>
                <a:tab pos="361315" algn="l"/>
              </a:tabLst>
            </a:pPr>
            <a:endParaRPr lang="en-US" sz="2200" spc="-335" dirty="0">
              <a:latin typeface="News Gothic MT"/>
              <a:cs typeface="News Gothic MT"/>
            </a:endParaRPr>
          </a:p>
          <a:p>
            <a:pPr marL="825500" marR="40005" lvl="1" indent="-355600">
              <a:lnSpc>
                <a:spcPts val="2400"/>
              </a:lnSpc>
              <a:buFont typeface="Arial" charset="0"/>
              <a:buChar char="•"/>
              <a:tabLst>
                <a:tab pos="361315" algn="l"/>
              </a:tabLst>
            </a:pPr>
            <a:r>
              <a:rPr sz="2200" spc="-335" dirty="0">
                <a:latin typeface="News Gothic MT"/>
                <a:cs typeface="News Gothic MT"/>
              </a:rPr>
              <a:t>1</a:t>
            </a:r>
            <a:r>
              <a:rPr sz="2175" spc="7" baseline="24904" dirty="0">
                <a:latin typeface="News Gothic MT"/>
                <a:cs typeface="News Gothic MT"/>
              </a:rPr>
              <a:t>st </a:t>
            </a:r>
            <a:r>
              <a:rPr sz="2175" spc="-330" baseline="24904" dirty="0">
                <a:latin typeface="News Gothic MT"/>
                <a:cs typeface="News Gothic MT"/>
              </a:rPr>
              <a:t> </a:t>
            </a:r>
            <a:r>
              <a:rPr sz="2200" dirty="0">
                <a:latin typeface="News Gothic MT"/>
                <a:cs typeface="News Gothic MT"/>
              </a:rPr>
              <a:t>and</a:t>
            </a:r>
            <a:r>
              <a:rPr sz="2200" spc="-5" dirty="0">
                <a:latin typeface="News Gothic MT"/>
                <a:cs typeface="News Gothic MT"/>
              </a:rPr>
              <a:t> 2</a:t>
            </a:r>
            <a:r>
              <a:rPr sz="2175" baseline="24904" dirty="0">
                <a:latin typeface="News Gothic MT"/>
                <a:cs typeface="News Gothic MT"/>
              </a:rPr>
              <a:t>n</a:t>
            </a:r>
            <a:r>
              <a:rPr sz="2175" spc="7" baseline="24904" dirty="0">
                <a:latin typeface="News Gothic MT"/>
                <a:cs typeface="News Gothic MT"/>
              </a:rPr>
              <a:t>d</a:t>
            </a:r>
            <a:r>
              <a:rPr sz="2175" baseline="24904" dirty="0">
                <a:latin typeface="News Gothic MT"/>
                <a:cs typeface="News Gothic MT"/>
              </a:rPr>
              <a:t> </a:t>
            </a:r>
            <a:r>
              <a:rPr sz="2175" spc="-330" baseline="24904" dirty="0">
                <a:latin typeface="News Gothic MT"/>
                <a:cs typeface="News Gothic MT"/>
              </a:rPr>
              <a:t> </a:t>
            </a:r>
            <a:r>
              <a:rPr sz="2200" spc="-55" dirty="0">
                <a:latin typeface="News Gothic MT"/>
                <a:cs typeface="News Gothic MT"/>
              </a:rPr>
              <a:t>r</a:t>
            </a:r>
            <a:r>
              <a:rPr sz="2200" spc="-50" dirty="0">
                <a:latin typeface="News Gothic MT"/>
                <a:cs typeface="News Gothic MT"/>
              </a:rPr>
              <a:t>e</a:t>
            </a:r>
            <a:r>
              <a:rPr sz="2200" spc="-10" dirty="0">
                <a:latin typeface="News Gothic MT"/>
                <a:cs typeface="News Gothic MT"/>
              </a:rPr>
              <a:t>vi</a:t>
            </a:r>
            <a:r>
              <a:rPr sz="2200" spc="-35" dirty="0">
                <a:latin typeface="News Gothic MT"/>
                <a:cs typeface="News Gothic MT"/>
              </a:rPr>
              <a:t>e</a:t>
            </a:r>
            <a:r>
              <a:rPr sz="2200" spc="-15" dirty="0">
                <a:latin typeface="News Gothic MT"/>
                <a:cs typeface="News Gothic MT"/>
              </a:rPr>
              <a:t>wers</a:t>
            </a:r>
            <a:r>
              <a:rPr sz="2200" dirty="0">
                <a:latin typeface="News Gothic MT"/>
                <a:cs typeface="News Gothic MT"/>
              </a:rPr>
              <a:t> </a:t>
            </a:r>
            <a:r>
              <a:rPr sz="2200" spc="-15" dirty="0">
                <a:latin typeface="News Gothic MT"/>
                <a:cs typeface="News Gothic MT"/>
              </a:rPr>
              <a:t>a</a:t>
            </a:r>
            <a:r>
              <a:rPr sz="2200" spc="-55" dirty="0">
                <a:latin typeface="News Gothic MT"/>
                <a:cs typeface="News Gothic MT"/>
              </a:rPr>
              <a:t>r</a:t>
            </a:r>
            <a:r>
              <a:rPr sz="2200" spc="-15" dirty="0">
                <a:latin typeface="News Gothic MT"/>
                <a:cs typeface="News Gothic MT"/>
              </a:rPr>
              <a:t>e</a:t>
            </a:r>
            <a:r>
              <a:rPr sz="2200" dirty="0">
                <a:latin typeface="News Gothic MT"/>
                <a:cs typeface="News Gothic MT"/>
              </a:rPr>
              <a:t> </a:t>
            </a:r>
            <a:r>
              <a:rPr sz="2200" spc="-15" dirty="0">
                <a:latin typeface="News Gothic MT"/>
                <a:cs typeface="News Gothic MT"/>
              </a:rPr>
              <a:t>as</a:t>
            </a:r>
            <a:r>
              <a:rPr sz="2200" spc="-65" dirty="0">
                <a:latin typeface="News Gothic MT"/>
                <a:cs typeface="News Gothic MT"/>
              </a:rPr>
              <a:t>k</a:t>
            </a:r>
            <a:r>
              <a:rPr sz="2200" dirty="0">
                <a:latin typeface="News Gothic MT"/>
                <a:cs typeface="News Gothic MT"/>
              </a:rPr>
              <a:t>ed</a:t>
            </a:r>
            <a:r>
              <a:rPr sz="2200" spc="-5" dirty="0">
                <a:latin typeface="News Gothic MT"/>
                <a:cs typeface="News Gothic MT"/>
              </a:rPr>
              <a:t> </a:t>
            </a:r>
            <a:r>
              <a:rPr sz="2200" dirty="0">
                <a:latin typeface="News Gothic MT"/>
                <a:cs typeface="News Gothic MT"/>
              </a:rPr>
              <a:t>if</a:t>
            </a:r>
            <a:r>
              <a:rPr sz="2200" spc="320" dirty="0">
                <a:latin typeface="News Gothic MT"/>
                <a:cs typeface="News Gothic MT"/>
              </a:rPr>
              <a:t> </a:t>
            </a:r>
            <a:r>
              <a:rPr sz="2200" spc="-5" dirty="0">
                <a:latin typeface="News Gothic MT"/>
                <a:cs typeface="News Gothic MT"/>
              </a:rPr>
              <a:t>th</a:t>
            </a:r>
            <a:r>
              <a:rPr sz="2200" spc="-30" dirty="0">
                <a:latin typeface="News Gothic MT"/>
                <a:cs typeface="News Gothic MT"/>
              </a:rPr>
              <a:t>e</a:t>
            </a:r>
            <a:r>
              <a:rPr sz="2200" spc="-15" dirty="0">
                <a:latin typeface="News Gothic MT"/>
                <a:cs typeface="News Gothic MT"/>
              </a:rPr>
              <a:t>y</a:t>
            </a:r>
            <a:r>
              <a:rPr sz="2200" dirty="0">
                <a:latin typeface="News Gothic MT"/>
                <a:cs typeface="News Gothic MT"/>
              </a:rPr>
              <a:t> </a:t>
            </a:r>
            <a:r>
              <a:rPr sz="2200" spc="20" dirty="0">
                <a:latin typeface="News Gothic MT"/>
                <a:cs typeface="News Gothic MT"/>
              </a:rPr>
              <a:t>w</a:t>
            </a:r>
            <a:r>
              <a:rPr sz="2200" dirty="0">
                <a:latin typeface="News Gothic MT"/>
                <a:cs typeface="News Gothic MT"/>
              </a:rPr>
              <a:t>ant</a:t>
            </a:r>
            <a:r>
              <a:rPr sz="2200" spc="-5" dirty="0">
                <a:latin typeface="News Gothic MT"/>
                <a:cs typeface="News Gothic MT"/>
              </a:rPr>
              <a:t> t</a:t>
            </a:r>
            <a:r>
              <a:rPr sz="2200" dirty="0">
                <a:latin typeface="News Gothic MT"/>
                <a:cs typeface="News Gothic MT"/>
              </a:rPr>
              <a:t>o</a:t>
            </a:r>
            <a:r>
              <a:rPr sz="2200" spc="-25" dirty="0">
                <a:latin typeface="News Gothic MT"/>
                <a:cs typeface="News Gothic MT"/>
              </a:rPr>
              <a:t> </a:t>
            </a:r>
            <a:r>
              <a:rPr lang="en-US" sz="2200" spc="-5" dirty="0">
                <a:latin typeface="News Gothic MT"/>
                <a:cs typeface="News Gothic MT"/>
              </a:rPr>
              <a:t>rescue any grants that were below the triage line </a:t>
            </a:r>
            <a:r>
              <a:rPr lang="en-US" sz="2200" spc="-10" dirty="0">
                <a:latin typeface="News Gothic MT"/>
                <a:cs typeface="News Gothic MT"/>
              </a:rPr>
              <a:t>set by the Program Officer</a:t>
            </a:r>
          </a:p>
          <a:p>
            <a:pPr marL="825500" marR="40005" lvl="1" indent="-355600">
              <a:lnSpc>
                <a:spcPts val="2400"/>
              </a:lnSpc>
              <a:buFont typeface="Arial" charset="0"/>
              <a:buChar char="•"/>
              <a:tabLst>
                <a:tab pos="361315" algn="l"/>
              </a:tabLst>
            </a:pPr>
            <a:endParaRPr lang="en-US" sz="2200" spc="-10" dirty="0">
              <a:latin typeface="News Gothic MT"/>
              <a:cs typeface="News Gothic MT"/>
            </a:endParaRPr>
          </a:p>
          <a:p>
            <a:pPr marL="825500" marR="40005" lvl="1" indent="-355600">
              <a:lnSpc>
                <a:spcPts val="2400"/>
              </a:lnSpc>
              <a:buFont typeface="Arial" charset="0"/>
              <a:buChar char="•"/>
              <a:tabLst>
                <a:tab pos="361315" algn="l"/>
              </a:tabLst>
            </a:pPr>
            <a:r>
              <a:rPr lang="en-US" sz="2200" spc="-10" dirty="0">
                <a:latin typeface="News Gothic MT"/>
                <a:cs typeface="News Gothic MT"/>
              </a:rPr>
              <a:t>If unscored, the reviewers get comments but no percentile rank or summary of discussion (because there was none)</a:t>
            </a:r>
            <a:endParaRPr lang="en-US" sz="2200" dirty="0">
              <a:latin typeface="News Gothic MT"/>
              <a:cs typeface="News Gothic MT"/>
            </a:endParaRPr>
          </a:p>
          <a:p>
            <a:pPr marL="368300" marR="43815" indent="-355600">
              <a:lnSpc>
                <a:spcPts val="2400"/>
              </a:lnSpc>
              <a:tabLst>
                <a:tab pos="361315" algn="l"/>
              </a:tabLst>
            </a:pPr>
            <a:endParaRPr lang="en-US" sz="2200" spc="-20" dirty="0">
              <a:latin typeface="News Gothic MT"/>
              <a:cs typeface="News Gothic MT"/>
            </a:endParaRPr>
          </a:p>
        </p:txBody>
      </p:sp>
      <p:sp>
        <p:nvSpPr>
          <p:cNvPr id="4" name="object 4"/>
          <p:cNvSpPr/>
          <p:nvPr/>
        </p:nvSpPr>
        <p:spPr>
          <a:xfrm>
            <a:off x="5734878" y="139264"/>
            <a:ext cx="3757103" cy="13906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499" y="19050"/>
            <a:ext cx="9677400" cy="1354217"/>
          </a:xfrm>
        </p:spPr>
        <p:txBody>
          <a:bodyPr/>
          <a:lstStyle/>
          <a:p>
            <a:pPr algn="ctr"/>
            <a:r>
              <a:rPr lang="en-US" sz="4400" b="1" dirty="0">
                <a:solidFill>
                  <a:schemeClr val="tx2">
                    <a:lumMod val="50000"/>
                  </a:schemeClr>
                </a:solidFill>
              </a:rPr>
              <a:t>Some observations about peer review and study section dynamics</a:t>
            </a:r>
          </a:p>
        </p:txBody>
      </p:sp>
      <p:sp>
        <p:nvSpPr>
          <p:cNvPr id="3" name="Text Placeholder 2"/>
          <p:cNvSpPr>
            <a:spLocks noGrp="1"/>
          </p:cNvSpPr>
          <p:nvPr>
            <p:ph type="body" idx="1"/>
          </p:nvPr>
        </p:nvSpPr>
        <p:spPr>
          <a:xfrm>
            <a:off x="76200" y="1387554"/>
            <a:ext cx="9982200" cy="8063746"/>
          </a:xfrm>
        </p:spPr>
        <p:txBody>
          <a:bodyPr/>
          <a:lstStyle/>
          <a:p>
            <a:r>
              <a:rPr lang="en-US" dirty="0">
                <a:solidFill>
                  <a:schemeClr val="tx2">
                    <a:lumMod val="50000"/>
                  </a:schemeClr>
                </a:solidFill>
              </a:rPr>
              <a:t>Most reviewers try their best to be fair and balanced</a:t>
            </a:r>
          </a:p>
          <a:p>
            <a:pPr marL="800100" lvl="1" indent="-342900">
              <a:buFont typeface="Arial" charset="0"/>
              <a:buChar char="•"/>
            </a:pPr>
            <a:r>
              <a:rPr lang="en-US" dirty="0">
                <a:solidFill>
                  <a:schemeClr val="tx2">
                    <a:lumMod val="50000"/>
                  </a:schemeClr>
                </a:solidFill>
              </a:rPr>
              <a:t>	they have been in the same boat</a:t>
            </a:r>
          </a:p>
          <a:p>
            <a:pPr marL="800100" lvl="1" indent="-342900">
              <a:buFont typeface="Arial" charset="0"/>
              <a:buChar char="•"/>
            </a:pPr>
            <a:r>
              <a:rPr lang="en-US" dirty="0">
                <a:solidFill>
                  <a:schemeClr val="tx2">
                    <a:lumMod val="50000"/>
                  </a:schemeClr>
                </a:solidFill>
              </a:rPr>
              <a:t>	it is probably as fair a process as is possible with human beings involved</a:t>
            </a:r>
          </a:p>
          <a:p>
            <a:pPr marL="800100" lvl="1" indent="-342900">
              <a:buFont typeface="Arial" charset="0"/>
              <a:buChar char="•"/>
            </a:pPr>
            <a:endParaRPr lang="en-US" dirty="0">
              <a:solidFill>
                <a:schemeClr val="tx2">
                  <a:lumMod val="50000"/>
                </a:schemeClr>
              </a:solidFill>
            </a:endParaRPr>
          </a:p>
          <a:p>
            <a:r>
              <a:rPr lang="en-US" dirty="0">
                <a:solidFill>
                  <a:schemeClr val="tx2">
                    <a:lumMod val="50000"/>
                  </a:schemeClr>
                </a:solidFill>
              </a:rPr>
              <a:t>The perspective of a good reviewer evolves during the process </a:t>
            </a:r>
          </a:p>
          <a:p>
            <a:pPr marL="800100" lvl="1" indent="-342900">
              <a:buFont typeface="Arial" charset="0"/>
              <a:buChar char="•"/>
            </a:pPr>
            <a:r>
              <a:rPr lang="en-US" dirty="0">
                <a:solidFill>
                  <a:schemeClr val="tx2">
                    <a:lumMod val="50000"/>
                  </a:schemeClr>
                </a:solidFill>
              </a:rPr>
              <a:t>their initial calibration is based on their stack of grants</a:t>
            </a:r>
          </a:p>
          <a:p>
            <a:pPr marL="800100" lvl="1" indent="-342900">
              <a:buFont typeface="Arial" charset="0"/>
              <a:buChar char="•"/>
            </a:pPr>
            <a:r>
              <a:rPr lang="en-US" dirty="0">
                <a:solidFill>
                  <a:schemeClr val="tx2">
                    <a:lumMod val="50000"/>
                  </a:schemeClr>
                </a:solidFill>
              </a:rPr>
              <a:t>recalibration occurs in in premeeting calibration, in study section and post meeting calibration</a:t>
            </a:r>
          </a:p>
          <a:p>
            <a:pPr marL="800100" lvl="1" indent="-342900">
              <a:buFont typeface="Arial" charset="0"/>
              <a:buChar char="•"/>
            </a:pPr>
            <a:endParaRPr lang="en-US" dirty="0">
              <a:solidFill>
                <a:schemeClr val="tx2">
                  <a:lumMod val="50000"/>
                </a:schemeClr>
              </a:solidFill>
            </a:endParaRPr>
          </a:p>
          <a:p>
            <a:r>
              <a:rPr lang="en-US" dirty="0">
                <a:solidFill>
                  <a:schemeClr val="tx2">
                    <a:lumMod val="50000"/>
                  </a:schemeClr>
                </a:solidFill>
              </a:rPr>
              <a:t>It is incumbent on reviewers to act responsibly when commenting</a:t>
            </a:r>
          </a:p>
          <a:p>
            <a:pPr marL="800100" lvl="1" indent="-342900">
              <a:buFont typeface="Arial" charset="0"/>
              <a:buChar char="•"/>
            </a:pPr>
            <a:r>
              <a:rPr lang="en-US" dirty="0">
                <a:solidFill>
                  <a:schemeClr val="tx2">
                    <a:lumMod val="50000"/>
                  </a:schemeClr>
                </a:solidFill>
              </a:rPr>
              <a:t>	</a:t>
            </a:r>
            <a:r>
              <a:rPr lang="en-US" sz="2000" dirty="0">
                <a:solidFill>
                  <a:schemeClr val="tx2">
                    <a:lumMod val="50000"/>
                  </a:schemeClr>
                </a:solidFill>
              </a:rPr>
              <a:t>they should have an open mind</a:t>
            </a:r>
          </a:p>
          <a:p>
            <a:pPr marL="800100" lvl="1" indent="-342900">
              <a:buFont typeface="Arial" charset="0"/>
              <a:buChar char="•"/>
            </a:pPr>
            <a:r>
              <a:rPr lang="en-US" sz="2000" dirty="0">
                <a:solidFill>
                  <a:schemeClr val="tx2">
                    <a:lumMod val="50000"/>
                  </a:schemeClr>
                </a:solidFill>
              </a:rPr>
              <a:t>	disclose whether they have carefully read the grant</a:t>
            </a:r>
          </a:p>
          <a:p>
            <a:pPr marL="800100" lvl="1" indent="-342900">
              <a:buFont typeface="Arial" charset="0"/>
              <a:buChar char="•"/>
            </a:pPr>
            <a:r>
              <a:rPr lang="en-US" sz="2000" dirty="0">
                <a:solidFill>
                  <a:schemeClr val="tx2">
                    <a:lumMod val="50000"/>
                  </a:schemeClr>
                </a:solidFill>
              </a:rPr>
              <a:t>	avoid non-evidence based opinions </a:t>
            </a:r>
          </a:p>
          <a:p>
            <a:pPr marL="800100" lvl="1" indent="-342900">
              <a:buFont typeface="Arial" charset="0"/>
              <a:buChar char="•"/>
            </a:pPr>
            <a:r>
              <a:rPr lang="en-US" sz="2000" dirty="0">
                <a:solidFill>
                  <a:schemeClr val="tx2">
                    <a:lumMod val="50000"/>
                  </a:schemeClr>
                </a:solidFill>
              </a:rPr>
              <a:t>	resist human inclinations to dig in and defend one’s original positions</a:t>
            </a:r>
          </a:p>
          <a:p>
            <a:pPr marL="800100" lvl="1" indent="-342900">
              <a:buFont typeface="Arial" charset="0"/>
              <a:buChar char="•"/>
            </a:pPr>
            <a:r>
              <a:rPr lang="en-US" sz="2000" dirty="0">
                <a:solidFill>
                  <a:schemeClr val="tx2">
                    <a:lumMod val="50000"/>
                  </a:schemeClr>
                </a:solidFill>
              </a:rPr>
              <a:t>	avoid making redundant comments,  ‘showing off’ or campaigning</a:t>
            </a:r>
          </a:p>
          <a:p>
            <a:endParaRPr lang="en-US" dirty="0">
              <a:solidFill>
                <a:schemeClr val="tx2">
                  <a:lumMod val="50000"/>
                </a:schemeClr>
              </a:solidFill>
            </a:endParaRPr>
          </a:p>
          <a:p>
            <a:r>
              <a:rPr lang="en-US" dirty="0">
                <a:solidFill>
                  <a:schemeClr val="tx2">
                    <a:lumMod val="50000"/>
                  </a:schemeClr>
                </a:solidFill>
              </a:rPr>
              <a:t>Study section dynamics often determine the outcome:</a:t>
            </a:r>
          </a:p>
          <a:p>
            <a:pPr marL="800100" lvl="1" indent="-342900">
              <a:buFont typeface="Arial" charset="0"/>
              <a:buChar char="•"/>
            </a:pPr>
            <a:r>
              <a:rPr lang="en-US" sz="2000" dirty="0">
                <a:solidFill>
                  <a:schemeClr val="tx2">
                    <a:lumMod val="50000"/>
                  </a:schemeClr>
                </a:solidFill>
              </a:rPr>
              <a:t>its rare for final score to fall outside the pre-meeting range</a:t>
            </a:r>
          </a:p>
          <a:p>
            <a:pPr marL="800100" lvl="1" indent="-342900">
              <a:buFont typeface="Arial" charset="0"/>
              <a:buChar char="•"/>
            </a:pPr>
            <a:r>
              <a:rPr lang="en-US" sz="2000" dirty="0">
                <a:solidFill>
                  <a:schemeClr val="tx2">
                    <a:lumMod val="50000"/>
                  </a:schemeClr>
                </a:solidFill>
              </a:rPr>
              <a:t>body language plays an important role</a:t>
            </a:r>
          </a:p>
          <a:p>
            <a:pPr marL="800100" lvl="1" indent="-342900">
              <a:buFont typeface="Arial" charset="0"/>
              <a:buChar char="•"/>
            </a:pPr>
            <a:r>
              <a:rPr lang="en-US" sz="2000" dirty="0">
                <a:solidFill>
                  <a:schemeClr val="tx2">
                    <a:lumMod val="50000"/>
                  </a:schemeClr>
                </a:solidFill>
              </a:rPr>
              <a:t>grants rise and fall on the credibility and persuasiveness of champions and fault finders</a:t>
            </a:r>
          </a:p>
          <a:p>
            <a:pPr marL="1257300" lvl="2" indent="-342900">
              <a:buFont typeface="Arial" charset="0"/>
              <a:buChar char="•"/>
            </a:pPr>
            <a:r>
              <a:rPr lang="en-US" sz="2000" dirty="0">
                <a:solidFill>
                  <a:schemeClr val="tx2">
                    <a:lumMod val="50000"/>
                  </a:schemeClr>
                </a:solidFill>
              </a:rPr>
              <a:t>and its easier to find fault than to defend</a:t>
            </a:r>
          </a:p>
          <a:p>
            <a:r>
              <a:rPr lang="en-US" dirty="0">
                <a:solidFill>
                  <a:schemeClr val="tx2">
                    <a:lumMod val="50000"/>
                  </a:schemeClr>
                </a:solidFill>
              </a:rPr>
              <a:t>	</a:t>
            </a:r>
          </a:p>
          <a:p>
            <a:r>
              <a:rPr lang="en-US" dirty="0"/>
              <a:t>	</a:t>
            </a:r>
          </a:p>
          <a:p>
            <a:endParaRPr lang="en-US" dirty="0"/>
          </a:p>
          <a:p>
            <a:endParaRPr lang="en-US" dirty="0"/>
          </a:p>
        </p:txBody>
      </p:sp>
    </p:spTree>
    <p:extLst>
      <p:ext uri="{BB962C8B-B14F-4D97-AF65-F5344CB8AC3E}">
        <p14:creationId xmlns:p14="http://schemas.microsoft.com/office/powerpoint/2010/main" val="381019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2876-723B-9F4A-B9CC-F1B75C54D939}"/>
              </a:ext>
            </a:extLst>
          </p:cNvPr>
          <p:cNvSpPr>
            <a:spLocks noGrp="1"/>
          </p:cNvSpPr>
          <p:nvPr>
            <p:ph type="title"/>
          </p:nvPr>
        </p:nvSpPr>
        <p:spPr>
          <a:xfrm>
            <a:off x="1102041" y="1219200"/>
            <a:ext cx="8070612" cy="805886"/>
          </a:xfrm>
        </p:spPr>
        <p:txBody>
          <a:bodyPr/>
          <a:lstStyle/>
          <a:p>
            <a:r>
              <a:rPr lang="en-US" dirty="0"/>
              <a:t>Post Meeting Harmonization</a:t>
            </a:r>
          </a:p>
        </p:txBody>
      </p:sp>
      <p:sp>
        <p:nvSpPr>
          <p:cNvPr id="3" name="Text Placeholder 2">
            <a:extLst>
              <a:ext uri="{FF2B5EF4-FFF2-40B4-BE49-F238E27FC236}">
                <a16:creationId xmlns:a16="http://schemas.microsoft.com/office/drawing/2014/main" id="{25EEE31C-0117-874E-AC65-F2CFABCDC727}"/>
              </a:ext>
            </a:extLst>
          </p:cNvPr>
          <p:cNvSpPr>
            <a:spLocks noGrp="1"/>
          </p:cNvSpPr>
          <p:nvPr>
            <p:ph type="body" idx="1"/>
          </p:nvPr>
        </p:nvSpPr>
        <p:spPr>
          <a:xfrm>
            <a:off x="1078229" y="3048000"/>
            <a:ext cx="7901939" cy="1477328"/>
          </a:xfrm>
        </p:spPr>
        <p:txBody>
          <a:bodyPr/>
          <a:lstStyle/>
          <a:p>
            <a:r>
              <a:rPr lang="en-US" dirty="0"/>
              <a:t>After the meeting, the Program Officers asks all 3 reviewers to reconsider the comments based on the discussion, and to make sure their scores are aligned with your post meeting perspective on the grant</a:t>
            </a:r>
          </a:p>
        </p:txBody>
      </p:sp>
    </p:spTree>
    <p:extLst>
      <p:ext uri="{BB962C8B-B14F-4D97-AF65-F5344CB8AC3E}">
        <p14:creationId xmlns:p14="http://schemas.microsoft.com/office/powerpoint/2010/main" val="1320403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DC43-2385-AD49-9E1E-C3FFE179BDB0}"/>
              </a:ext>
            </a:extLst>
          </p:cNvPr>
          <p:cNvSpPr>
            <a:spLocks noGrp="1"/>
          </p:cNvSpPr>
          <p:nvPr>
            <p:ph type="title"/>
          </p:nvPr>
        </p:nvSpPr>
        <p:spPr>
          <a:xfrm>
            <a:off x="152400" y="533401"/>
            <a:ext cx="9601200" cy="1292662"/>
          </a:xfrm>
        </p:spPr>
        <p:txBody>
          <a:bodyPr/>
          <a:lstStyle/>
          <a:p>
            <a:r>
              <a:rPr lang="en-US" sz="2800" b="1" dirty="0">
                <a:solidFill>
                  <a:schemeClr val="tx1"/>
                </a:solidFill>
              </a:rPr>
              <a:t>The fundability of the grant is summarized in the Impact section, which is essentially a synthesis of score driving factors from each of the 5 elements</a:t>
            </a:r>
          </a:p>
        </p:txBody>
      </p:sp>
      <p:sp>
        <p:nvSpPr>
          <p:cNvPr id="3" name="Text Placeholder 2">
            <a:extLst>
              <a:ext uri="{FF2B5EF4-FFF2-40B4-BE49-F238E27FC236}">
                <a16:creationId xmlns:a16="http://schemas.microsoft.com/office/drawing/2014/main" id="{7CAE35F0-609D-B447-92F2-C46E41D899BC}"/>
              </a:ext>
            </a:extLst>
          </p:cNvPr>
          <p:cNvSpPr>
            <a:spLocks noGrp="1"/>
          </p:cNvSpPr>
          <p:nvPr>
            <p:ph type="body" idx="1"/>
          </p:nvPr>
        </p:nvSpPr>
        <p:spPr>
          <a:xfrm>
            <a:off x="762000" y="3200400"/>
            <a:ext cx="7901939" cy="3323987"/>
          </a:xfrm>
        </p:spPr>
        <p:txBody>
          <a:bodyPr/>
          <a:lstStyle/>
          <a:p>
            <a:br>
              <a:rPr lang="en-US" dirty="0">
                <a:solidFill>
                  <a:schemeClr val="tx1"/>
                </a:solidFill>
              </a:rPr>
            </a:br>
            <a:endParaRPr lang="en-US" dirty="0">
              <a:solidFill>
                <a:schemeClr val="tx1"/>
              </a:solidFill>
            </a:endParaRPr>
          </a:p>
          <a:p>
            <a:r>
              <a:rPr lang="en-US" dirty="0">
                <a:solidFill>
                  <a:schemeClr val="tx1"/>
                </a:solidFill>
              </a:rPr>
              <a:t>The likelihood that the project will exert a sustainable, powerful influence on the research field involved (i.e.-high, medium or low) </a:t>
            </a:r>
          </a:p>
          <a:p>
            <a:endParaRPr lang="en-US" dirty="0">
              <a:solidFill>
                <a:schemeClr val="tx1"/>
              </a:solidFill>
            </a:endParaRPr>
          </a:p>
          <a:p>
            <a:br>
              <a:rPr lang="en-US" dirty="0">
                <a:solidFill>
                  <a:schemeClr val="tx1"/>
                </a:solidFill>
              </a:rPr>
            </a:br>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4064867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3">
            <a:extLst>
              <a:ext uri="{FF2B5EF4-FFF2-40B4-BE49-F238E27FC236}">
                <a16:creationId xmlns:a16="http://schemas.microsoft.com/office/drawing/2014/main" id="{49073334-C0C2-1646-9897-29A8A4657A5E}"/>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A36197AC-2716-2B40-887A-D3EF07657260}" type="slidenum">
              <a:rPr lang="en-US" altLang="en-US" sz="1320" u="none"/>
              <a:pPr eaLnBrk="1" hangingPunct="1"/>
              <a:t>74</a:t>
            </a:fld>
            <a:endParaRPr lang="en-US" altLang="en-US" sz="1320" u="none"/>
          </a:p>
        </p:txBody>
      </p:sp>
      <p:sp>
        <p:nvSpPr>
          <p:cNvPr id="47106" name="Title 1">
            <a:extLst>
              <a:ext uri="{FF2B5EF4-FFF2-40B4-BE49-F238E27FC236}">
                <a16:creationId xmlns:a16="http://schemas.microsoft.com/office/drawing/2014/main" id="{3CEEB2EB-593D-FE4F-90A6-DDF032E2E861}"/>
              </a:ext>
            </a:extLst>
          </p:cNvPr>
          <p:cNvSpPr>
            <a:spLocks noGrp="1"/>
          </p:cNvSpPr>
          <p:nvPr>
            <p:ph type="title"/>
          </p:nvPr>
        </p:nvSpPr>
        <p:spPr/>
        <p:txBody>
          <a:bodyPr/>
          <a:lstStyle/>
          <a:p>
            <a:pPr algn="ctr"/>
            <a:r>
              <a:rPr lang="en-US" altLang="en-US" b="1" dirty="0">
                <a:ea typeface="ＭＳ Ｐゴシック" panose="020B0600070205080204" pitchFamily="34" charset="-128"/>
              </a:rPr>
              <a:t>New Investigators:</a:t>
            </a:r>
            <a:br>
              <a:rPr lang="en-US" altLang="en-US" b="1" dirty="0">
                <a:ea typeface="ＭＳ Ｐゴシック" panose="020B0600070205080204" pitchFamily="34" charset="-128"/>
              </a:rPr>
            </a:br>
            <a:r>
              <a:rPr lang="en-US" altLang="en-US" b="1" dirty="0">
                <a:ea typeface="ＭＳ Ｐゴシック" panose="020B0600070205080204" pitchFamily="34" charset="-128"/>
              </a:rPr>
              <a:t>You are the next generation!</a:t>
            </a:r>
          </a:p>
        </p:txBody>
      </p:sp>
      <p:sp>
        <p:nvSpPr>
          <p:cNvPr id="32771" name="Content Placeholder 2">
            <a:extLst>
              <a:ext uri="{FF2B5EF4-FFF2-40B4-BE49-F238E27FC236}">
                <a16:creationId xmlns:a16="http://schemas.microsoft.com/office/drawing/2014/main" id="{082D7148-35CA-EE4D-9477-4A28D88FA0CD}"/>
              </a:ext>
            </a:extLst>
          </p:cNvPr>
          <p:cNvSpPr>
            <a:spLocks noGrp="1"/>
          </p:cNvSpPr>
          <p:nvPr>
            <p:ph idx="1"/>
          </p:nvPr>
        </p:nvSpPr>
        <p:spPr>
          <a:xfrm>
            <a:off x="502920" y="2042160"/>
            <a:ext cx="9052560" cy="5128737"/>
          </a:xfrm>
        </p:spPr>
        <p:txBody>
          <a:bodyPr/>
          <a:lstStyle/>
          <a:p>
            <a:pPr>
              <a:defRPr/>
            </a:pPr>
            <a:r>
              <a:rPr lang="en-US" sz="2640" dirty="0">
                <a:ea typeface="ＭＳ Ｐゴシック" pitchFamily="34" charset="-128"/>
              </a:rPr>
              <a:t>NIH website for new investigators:</a:t>
            </a:r>
          </a:p>
          <a:p>
            <a:pPr indent="-3493">
              <a:buNone/>
              <a:defRPr/>
            </a:pPr>
            <a:r>
              <a:rPr lang="en-US" sz="2640" dirty="0">
                <a:ea typeface="ＭＳ Ｐゴシック" pitchFamily="34" charset="-128"/>
                <a:hlinkClick r:id="rId2"/>
              </a:rPr>
              <a:t>http://grants.nih.gov/grants/new_investigators/index.htm</a:t>
            </a:r>
            <a:endParaRPr lang="en-US" sz="2640" dirty="0">
              <a:ea typeface="ＭＳ Ｐゴシック" pitchFamily="34" charset="-128"/>
            </a:endParaRPr>
          </a:p>
          <a:p>
            <a:pPr>
              <a:defRPr/>
            </a:pPr>
            <a:r>
              <a:rPr lang="en-US" sz="2640" dirty="0">
                <a:ea typeface="ＭＳ Ｐゴシック" pitchFamily="34" charset="-128"/>
              </a:rPr>
              <a:t>New Investigator: has not previously competed successfully as PD/PI for a substantial NIH independent research award.</a:t>
            </a:r>
          </a:p>
          <a:p>
            <a:pPr>
              <a:defRPr/>
            </a:pPr>
            <a:r>
              <a:rPr lang="en-US" sz="2640" dirty="0">
                <a:ea typeface="ＭＳ Ｐゴシック" pitchFamily="34" charset="-128"/>
              </a:rPr>
              <a:t>New and Early Stage Investigator Policies</a:t>
            </a:r>
          </a:p>
          <a:p>
            <a:pPr marL="502920" lvl="1" indent="0">
              <a:buNone/>
              <a:defRPr/>
            </a:pPr>
            <a:r>
              <a:rPr lang="en-US" sz="2200" dirty="0">
                <a:ea typeface="ＭＳ Ｐゴシック" pitchFamily="34" charset="-128"/>
              </a:rPr>
              <a:t>Under this policy, New Investigators within 10years of completing their terminal research degree or medical residency will be designated Early Stage Investigators (ESIs).  </a:t>
            </a:r>
          </a:p>
          <a:p>
            <a:pPr marL="502920" lvl="1" indent="0">
              <a:buNone/>
              <a:defRPr/>
            </a:pPr>
            <a:r>
              <a:rPr lang="en-US" sz="2200" dirty="0">
                <a:ea typeface="ＭＳ Ｐゴシック" pitchFamily="34" charset="-128"/>
              </a:rPr>
              <a:t>Traditional NIH research grant (R01s) applications from ESIs will be identified and the career stage of the applicant will be considered at the time of review and award. </a:t>
            </a:r>
          </a:p>
          <a:p>
            <a:pPr>
              <a:defRPr/>
            </a:pPr>
            <a:endParaRPr lang="en-US" sz="2640" dirty="0">
              <a:ea typeface="ＭＳ Ｐゴシック" pitchFamily="34" charset="-128"/>
            </a:endParaRPr>
          </a:p>
          <a:p>
            <a:pPr>
              <a:defRPr/>
            </a:pPr>
            <a:endParaRPr lang="en-US" sz="2640" dirty="0">
              <a:ea typeface="ＭＳ Ｐゴシック" pitchFamily="34" charset="-128"/>
            </a:endParaRPr>
          </a:p>
        </p:txBody>
      </p:sp>
    </p:spTree>
    <p:extLst>
      <p:ext uri="{BB962C8B-B14F-4D97-AF65-F5344CB8AC3E}">
        <p14:creationId xmlns:p14="http://schemas.microsoft.com/office/powerpoint/2010/main" val="2573288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id="{1B013901-9E4E-1648-8632-C09733F65BAD}"/>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20" u="none"/>
              <a:t> Slide </a:t>
            </a:r>
            <a:fld id="{22B19641-EEE2-8340-8A47-851906973DB4}" type="slidenum">
              <a:rPr lang="en-US" altLang="en-US" sz="1320" u="none"/>
              <a:pPr eaLnBrk="1" hangingPunct="1"/>
              <a:t>75</a:t>
            </a:fld>
            <a:endParaRPr lang="en-US" altLang="en-US" sz="1320" u="none"/>
          </a:p>
        </p:txBody>
      </p:sp>
      <p:sp>
        <p:nvSpPr>
          <p:cNvPr id="48130" name="Title 1">
            <a:extLst>
              <a:ext uri="{FF2B5EF4-FFF2-40B4-BE49-F238E27FC236}">
                <a16:creationId xmlns:a16="http://schemas.microsoft.com/office/drawing/2014/main" id="{D2DB2DF0-D2AE-7044-BC05-D32C0998DC3A}"/>
              </a:ext>
            </a:extLst>
          </p:cNvPr>
          <p:cNvSpPr>
            <a:spLocks noGrp="1"/>
          </p:cNvSpPr>
          <p:nvPr>
            <p:ph type="title"/>
          </p:nvPr>
        </p:nvSpPr>
        <p:spPr/>
        <p:txBody>
          <a:bodyPr/>
          <a:lstStyle/>
          <a:p>
            <a:r>
              <a:rPr lang="en-US" altLang="en-US" b="1" dirty="0">
                <a:ea typeface="ＭＳ Ｐゴシック" panose="020B0600070205080204" pitchFamily="34" charset="-128"/>
              </a:rPr>
              <a:t>Tips for the Junior Investigator</a:t>
            </a:r>
          </a:p>
        </p:txBody>
      </p:sp>
      <p:sp>
        <p:nvSpPr>
          <p:cNvPr id="48131" name="Content Placeholder 2">
            <a:extLst>
              <a:ext uri="{FF2B5EF4-FFF2-40B4-BE49-F238E27FC236}">
                <a16:creationId xmlns:a16="http://schemas.microsoft.com/office/drawing/2014/main" id="{0700FE87-3DDC-C04A-8E9B-A9B2B33E8DA1}"/>
              </a:ext>
            </a:extLst>
          </p:cNvPr>
          <p:cNvSpPr>
            <a:spLocks noGrp="1"/>
          </p:cNvSpPr>
          <p:nvPr>
            <p:ph idx="1"/>
          </p:nvPr>
        </p:nvSpPr>
        <p:spPr>
          <a:xfrm>
            <a:off x="502920" y="1815148"/>
            <a:ext cx="9052560" cy="5004753"/>
          </a:xfrm>
        </p:spPr>
        <p:txBody>
          <a:bodyPr/>
          <a:lstStyle/>
          <a:p>
            <a:r>
              <a:rPr lang="en-US" altLang="en-US" sz="2640" b="1">
                <a:ea typeface="ＭＳ Ｐゴシック" panose="020B0600070205080204" pitchFamily="34" charset="-128"/>
              </a:rPr>
              <a:t>Find a MENTOR</a:t>
            </a:r>
          </a:p>
          <a:p>
            <a:r>
              <a:rPr lang="en-US" altLang="en-US" sz="2640" b="1">
                <a:ea typeface="ＭＳ Ｐゴシック" panose="020B0600070205080204" pitchFamily="34" charset="-128"/>
              </a:rPr>
              <a:t>Interdisciplinary</a:t>
            </a:r>
            <a:r>
              <a:rPr lang="en-US" altLang="en-US" sz="2640">
                <a:ea typeface="ＭＳ Ｐゴシック" panose="020B0600070205080204" pitchFamily="34" charset="-128"/>
              </a:rPr>
              <a:t> collaboration is a MUST!</a:t>
            </a:r>
          </a:p>
          <a:p>
            <a:r>
              <a:rPr lang="en-US" altLang="en-US" sz="2640">
                <a:ea typeface="ＭＳ Ｐゴシック" panose="020B0600070205080204" pitchFamily="34" charset="-128"/>
              </a:rPr>
              <a:t>Know the experts in the </a:t>
            </a:r>
            <a:r>
              <a:rPr lang="ja-JP" altLang="en-US" sz="2640">
                <a:ea typeface="ＭＳ Ｐゴシック" panose="020B0600070205080204" pitchFamily="34" charset="-128"/>
              </a:rPr>
              <a:t>“</a:t>
            </a:r>
            <a:r>
              <a:rPr lang="en-US" altLang="ja-JP" sz="2640">
                <a:ea typeface="ＭＳ Ｐゴシック" panose="020B0600070205080204" pitchFamily="34" charset="-128"/>
              </a:rPr>
              <a:t>niche area</a:t>
            </a:r>
            <a:r>
              <a:rPr lang="ja-JP" altLang="en-US" sz="2640">
                <a:ea typeface="ＭＳ Ｐゴシック" panose="020B0600070205080204" pitchFamily="34" charset="-128"/>
              </a:rPr>
              <a:t>”</a:t>
            </a:r>
            <a:r>
              <a:rPr lang="en-US" altLang="ja-JP" sz="2640">
                <a:ea typeface="ＭＳ Ｐゴシック" panose="020B0600070205080204" pitchFamily="34" charset="-128"/>
              </a:rPr>
              <a:t> you are investigating</a:t>
            </a:r>
          </a:p>
          <a:p>
            <a:pPr lvl="1"/>
            <a:r>
              <a:rPr lang="en-US" altLang="en-US" sz="1760">
                <a:ea typeface="ＭＳ Ｐゴシック" panose="020B0600070205080204" pitchFamily="34" charset="-128"/>
              </a:rPr>
              <a:t>Begin to develop these relationships today</a:t>
            </a:r>
          </a:p>
          <a:p>
            <a:pPr lvl="1"/>
            <a:r>
              <a:rPr lang="en-US" altLang="en-US" sz="1760">
                <a:ea typeface="ＭＳ Ｐゴシック" panose="020B0600070205080204" pitchFamily="34" charset="-128"/>
              </a:rPr>
              <a:t>Share emails, phone numbers, plan a phone conference</a:t>
            </a:r>
          </a:p>
          <a:p>
            <a:r>
              <a:rPr lang="en-US" altLang="en-US" sz="2640">
                <a:ea typeface="ＭＳ Ｐゴシック" panose="020B0600070205080204" pitchFamily="34" charset="-128"/>
              </a:rPr>
              <a:t>Make sure you are getting Funding Opportunity Announcements (FOA) &amp; Program Announcements (PA)</a:t>
            </a:r>
          </a:p>
          <a:p>
            <a:r>
              <a:rPr lang="en-US" altLang="en-US" sz="2640">
                <a:ea typeface="ＭＳ Ｐゴシック" panose="020B0600070205080204" pitchFamily="34" charset="-128"/>
              </a:rPr>
              <a:t>Seek and build a </a:t>
            </a:r>
            <a:r>
              <a:rPr lang="en-US" altLang="en-US" sz="2640" u="sng">
                <a:ea typeface="ＭＳ Ｐゴシック" panose="020B0600070205080204" pitchFamily="34" charset="-128"/>
              </a:rPr>
              <a:t>Research Team</a:t>
            </a:r>
            <a:r>
              <a:rPr lang="en-US" altLang="en-US" sz="2640">
                <a:ea typeface="ＭＳ Ｐゴシック" panose="020B0600070205080204" pitchFamily="34" charset="-128"/>
              </a:rPr>
              <a:t> early in your career</a:t>
            </a:r>
          </a:p>
          <a:p>
            <a:r>
              <a:rPr lang="en-US" altLang="en-US" sz="2640">
                <a:ea typeface="ＭＳ Ｐゴシック" panose="020B0600070205080204" pitchFamily="34" charset="-128"/>
              </a:rPr>
              <a:t>Don</a:t>
            </a:r>
            <a:r>
              <a:rPr lang="ja-JP" altLang="en-US" sz="2640">
                <a:ea typeface="ＭＳ Ｐゴシック" panose="020B0600070205080204" pitchFamily="34" charset="-128"/>
              </a:rPr>
              <a:t>’</a:t>
            </a:r>
            <a:r>
              <a:rPr lang="en-US" altLang="ja-JP" sz="2640">
                <a:ea typeface="ＭＳ Ｐゴシック" panose="020B0600070205080204" pitchFamily="34" charset="-128"/>
              </a:rPr>
              <a:t>t underestimate the need for a GREAT statistician!</a:t>
            </a:r>
          </a:p>
          <a:p>
            <a:r>
              <a:rPr lang="en-US" altLang="en-US" sz="2640">
                <a:ea typeface="ＭＳ Ｐゴシック" panose="020B0600070205080204" pitchFamily="34" charset="-128"/>
              </a:rPr>
              <a:t>NEVER write a grant alone – you will burn out early on!</a:t>
            </a:r>
          </a:p>
          <a:p>
            <a:pPr lvl="2"/>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161776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9296400" cy="707886"/>
          </a:xfrm>
        </p:spPr>
        <p:txBody>
          <a:bodyPr/>
          <a:lstStyle/>
          <a:p>
            <a:r>
              <a:rPr lang="en-US" b="1" dirty="0">
                <a:solidFill>
                  <a:schemeClr val="tx1"/>
                </a:solidFill>
              </a:rPr>
              <a:t>Prepare to revise as you submit</a:t>
            </a:r>
            <a:endParaRPr lang="en-US" b="1" dirty="0"/>
          </a:p>
        </p:txBody>
      </p:sp>
      <p:sp>
        <p:nvSpPr>
          <p:cNvPr id="3" name="object 3"/>
          <p:cNvSpPr txBox="1">
            <a:spLocks noGrp="1"/>
          </p:cNvSpPr>
          <p:nvPr>
            <p:ph type="body" idx="1"/>
          </p:nvPr>
        </p:nvSpPr>
        <p:spPr>
          <a:xfrm>
            <a:off x="533400" y="2819401"/>
            <a:ext cx="9296400" cy="2172390"/>
          </a:xfrm>
          <a:prstGeom prst="rect">
            <a:avLst/>
          </a:prstGeom>
        </p:spPr>
        <p:txBody>
          <a:bodyPr vert="horz" wrap="square" lIns="0" tIns="0" rIns="0" bIns="0" rtlCol="0">
            <a:spAutoFit/>
          </a:bodyPr>
          <a:lstStyle/>
          <a:p>
            <a:pPr marL="362585" indent="-342900">
              <a:lnSpc>
                <a:spcPct val="100000"/>
              </a:lnSpc>
              <a:buFont typeface="Arial" charset="0"/>
              <a:buChar char="•"/>
            </a:pPr>
            <a:r>
              <a:rPr lang="en-US" sz="2800" spc="-15" dirty="0">
                <a:solidFill>
                  <a:schemeClr val="tx1"/>
                </a:solidFill>
              </a:rPr>
              <a:t>Remember: </a:t>
            </a:r>
            <a:r>
              <a:rPr sz="2800" spc="-15" dirty="0">
                <a:solidFill>
                  <a:schemeClr val="tx1"/>
                </a:solidFill>
              </a:rPr>
              <a:t>senior</a:t>
            </a:r>
            <a:r>
              <a:rPr sz="2800" spc="-10" dirty="0">
                <a:solidFill>
                  <a:schemeClr val="tx1"/>
                </a:solidFill>
              </a:rPr>
              <a:t> </a:t>
            </a:r>
            <a:r>
              <a:rPr sz="2800" dirty="0">
                <a:solidFill>
                  <a:schemeClr val="tx1"/>
                </a:solidFill>
              </a:rPr>
              <a:t>PI</a:t>
            </a:r>
            <a:r>
              <a:rPr sz="2800" spc="-155" dirty="0">
                <a:solidFill>
                  <a:schemeClr val="tx1"/>
                </a:solidFill>
              </a:rPr>
              <a:t>’</a:t>
            </a:r>
            <a:r>
              <a:rPr sz="2800" spc="-15" dirty="0">
                <a:solidFill>
                  <a:schemeClr val="tx1"/>
                </a:solidFill>
              </a:rPr>
              <a:t>s</a:t>
            </a:r>
            <a:r>
              <a:rPr sz="2800" spc="-5" dirty="0">
                <a:solidFill>
                  <a:schemeClr val="tx1"/>
                </a:solidFill>
              </a:rPr>
              <a:t> </a:t>
            </a:r>
            <a:r>
              <a:rPr sz="2800" spc="-50" dirty="0">
                <a:solidFill>
                  <a:schemeClr val="tx1"/>
                </a:solidFill>
              </a:rPr>
              <a:t>g</a:t>
            </a:r>
            <a:r>
              <a:rPr sz="2800" dirty="0">
                <a:solidFill>
                  <a:schemeClr val="tx1"/>
                </a:solidFill>
              </a:rPr>
              <a:t>et</a:t>
            </a:r>
            <a:r>
              <a:rPr sz="2800" spc="-5" dirty="0">
                <a:solidFill>
                  <a:schemeClr val="tx1"/>
                </a:solidFill>
              </a:rPr>
              <a:t> </a:t>
            </a:r>
            <a:r>
              <a:rPr sz="2800" spc="35" dirty="0">
                <a:solidFill>
                  <a:schemeClr val="tx1"/>
                </a:solidFill>
              </a:rPr>
              <a:t>g</a:t>
            </a:r>
            <a:r>
              <a:rPr sz="2800" spc="-35" dirty="0">
                <a:solidFill>
                  <a:schemeClr val="tx1"/>
                </a:solidFill>
              </a:rPr>
              <a:t>r</a:t>
            </a:r>
            <a:r>
              <a:rPr sz="2800" dirty="0">
                <a:solidFill>
                  <a:schemeClr val="tx1"/>
                </a:solidFill>
              </a:rPr>
              <a:t>ants</a:t>
            </a:r>
            <a:r>
              <a:rPr lang="en-US" sz="2800" spc="-5" dirty="0">
                <a:solidFill>
                  <a:schemeClr val="tx1"/>
                </a:solidFill>
              </a:rPr>
              <a:t> </a:t>
            </a:r>
            <a:r>
              <a:rPr sz="2800" spc="-55" dirty="0">
                <a:solidFill>
                  <a:schemeClr val="tx1"/>
                </a:solidFill>
              </a:rPr>
              <a:t>r</a:t>
            </a:r>
            <a:r>
              <a:rPr sz="2800" spc="-15" dirty="0">
                <a:solidFill>
                  <a:schemeClr val="tx1"/>
                </a:solidFill>
              </a:rPr>
              <a:t>ejected</a:t>
            </a:r>
            <a:r>
              <a:rPr sz="2800" spc="-25" dirty="0">
                <a:solidFill>
                  <a:schemeClr val="tx1"/>
                </a:solidFill>
              </a:rPr>
              <a:t>/</a:t>
            </a:r>
            <a:r>
              <a:rPr sz="2800" spc="-5" dirty="0">
                <a:solidFill>
                  <a:schemeClr val="tx1"/>
                </a:solidFill>
              </a:rPr>
              <a:t>unsco</a:t>
            </a:r>
            <a:r>
              <a:rPr sz="2800" spc="-45" dirty="0">
                <a:solidFill>
                  <a:schemeClr val="tx1"/>
                </a:solidFill>
              </a:rPr>
              <a:t>r</a:t>
            </a:r>
            <a:r>
              <a:rPr sz="2800" dirty="0">
                <a:solidFill>
                  <a:schemeClr val="tx1"/>
                </a:solidFill>
              </a:rPr>
              <a:t>ed</a:t>
            </a:r>
            <a:endParaRPr sz="2800" dirty="0">
              <a:solidFill>
                <a:schemeClr val="tx1"/>
              </a:solidFill>
              <a:latin typeface="Helvetica"/>
              <a:cs typeface="Helvetica"/>
            </a:endParaRPr>
          </a:p>
          <a:p>
            <a:pPr marL="362585" indent="-342900">
              <a:lnSpc>
                <a:spcPct val="100000"/>
              </a:lnSpc>
              <a:spcBef>
                <a:spcPts val="1780"/>
              </a:spcBef>
              <a:buFont typeface="Arial" charset="0"/>
              <a:buChar char="•"/>
            </a:pPr>
            <a:r>
              <a:rPr lang="en-US" sz="2800" spc="-5" dirty="0">
                <a:solidFill>
                  <a:schemeClr val="tx1"/>
                </a:solidFill>
              </a:rPr>
              <a:t>Success </a:t>
            </a:r>
            <a:r>
              <a:rPr sz="2800" spc="-5" dirty="0">
                <a:solidFill>
                  <a:schemeClr val="tx1"/>
                </a:solidFill>
              </a:rPr>
              <a:t>ofte</a:t>
            </a:r>
            <a:r>
              <a:rPr sz="2800" dirty="0">
                <a:solidFill>
                  <a:schemeClr val="tx1"/>
                </a:solidFill>
              </a:rPr>
              <a:t>n </a:t>
            </a:r>
            <a:r>
              <a:rPr sz="2800" spc="-55" dirty="0">
                <a:solidFill>
                  <a:schemeClr val="tx1"/>
                </a:solidFill>
              </a:rPr>
              <a:t>r</a:t>
            </a:r>
            <a:r>
              <a:rPr sz="2800" spc="-15" dirty="0">
                <a:solidFill>
                  <a:schemeClr val="tx1"/>
                </a:solidFill>
              </a:rPr>
              <a:t>equi</a:t>
            </a:r>
            <a:r>
              <a:rPr sz="2800" spc="-60" dirty="0">
                <a:solidFill>
                  <a:schemeClr val="tx1"/>
                </a:solidFill>
              </a:rPr>
              <a:t>r</a:t>
            </a:r>
            <a:r>
              <a:rPr sz="2800" spc="-15" dirty="0">
                <a:solidFill>
                  <a:schemeClr val="tx1"/>
                </a:solidFill>
              </a:rPr>
              <a:t>es</a:t>
            </a:r>
            <a:r>
              <a:rPr sz="2800" dirty="0">
                <a:solidFill>
                  <a:schemeClr val="tx1"/>
                </a:solidFill>
              </a:rPr>
              <a:t> </a:t>
            </a:r>
            <a:r>
              <a:rPr sz="2800" spc="-50" dirty="0">
                <a:solidFill>
                  <a:schemeClr val="tx1"/>
                </a:solidFill>
              </a:rPr>
              <a:t>m</a:t>
            </a:r>
            <a:r>
              <a:rPr sz="2800" spc="-15" dirty="0">
                <a:solidFill>
                  <a:schemeClr val="tx1"/>
                </a:solidFill>
              </a:rPr>
              <a:t>ultiple</a:t>
            </a:r>
            <a:r>
              <a:rPr sz="2800" spc="5" dirty="0">
                <a:solidFill>
                  <a:schemeClr val="tx1"/>
                </a:solidFill>
              </a:rPr>
              <a:t> </a:t>
            </a:r>
            <a:r>
              <a:rPr sz="2800" spc="-15" dirty="0">
                <a:solidFill>
                  <a:schemeClr val="tx1"/>
                </a:solidFill>
              </a:rPr>
              <a:t>submissions</a:t>
            </a:r>
            <a:endParaRPr sz="2800" dirty="0">
              <a:solidFill>
                <a:schemeClr val="tx1"/>
              </a:solidFill>
              <a:latin typeface="Helvetica"/>
              <a:cs typeface="Helvetica"/>
            </a:endParaRPr>
          </a:p>
          <a:p>
            <a:pPr marL="362585" indent="-342900">
              <a:lnSpc>
                <a:spcPct val="100000"/>
              </a:lnSpc>
              <a:spcBef>
                <a:spcPts val="1720"/>
              </a:spcBef>
              <a:buFont typeface="Arial" charset="0"/>
              <a:buChar char="•"/>
            </a:pPr>
            <a:r>
              <a:rPr lang="en-US" sz="2800" spc="-40" dirty="0">
                <a:solidFill>
                  <a:schemeClr val="tx1"/>
                </a:solidFill>
                <a:latin typeface="Helvetica"/>
                <a:cs typeface="Helvetica"/>
              </a:rPr>
              <a:t>Anticipate criticisms and start work to address them as you submit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20197224-36B1-8D41-95B7-8E3CEAC7D7E9}"/>
              </a:ext>
            </a:extLst>
          </p:cNvPr>
          <p:cNvSpPr>
            <a:spLocks noGrp="1"/>
          </p:cNvSpPr>
          <p:nvPr>
            <p:ph type="title"/>
          </p:nvPr>
        </p:nvSpPr>
        <p:spPr/>
        <p:txBody>
          <a:bodyPr/>
          <a:lstStyle/>
          <a:p>
            <a:r>
              <a:rPr lang="en-US" altLang="en-US" sz="3200" b="1" dirty="0">
                <a:ea typeface="ＭＳ Ｐゴシック" panose="020B0600070205080204" pitchFamily="34" charset="-128"/>
              </a:rPr>
              <a:t>Final word: Resilience &amp; Perseverance</a:t>
            </a:r>
          </a:p>
        </p:txBody>
      </p:sp>
      <p:sp>
        <p:nvSpPr>
          <p:cNvPr id="3" name="Content Placeholder 2">
            <a:extLst>
              <a:ext uri="{FF2B5EF4-FFF2-40B4-BE49-F238E27FC236}">
                <a16:creationId xmlns:a16="http://schemas.microsoft.com/office/drawing/2014/main" id="{FF79B955-E901-F941-B67B-A53B84D53F7E}"/>
              </a:ext>
            </a:extLst>
          </p:cNvPr>
          <p:cNvSpPr>
            <a:spLocks noGrp="1"/>
          </p:cNvSpPr>
          <p:nvPr>
            <p:ph idx="1"/>
          </p:nvPr>
        </p:nvSpPr>
        <p:spPr/>
        <p:txBody>
          <a:bodyPr/>
          <a:lstStyle/>
          <a:p>
            <a:pPr>
              <a:buFont typeface="Wingdings" charset="0"/>
              <a:buChar char="n"/>
              <a:defRPr/>
            </a:pPr>
            <a:r>
              <a:rPr lang="en-US" dirty="0"/>
              <a:t>Self inventory</a:t>
            </a:r>
          </a:p>
          <a:p>
            <a:pPr lvl="1">
              <a:buFont typeface="Wingdings" pitchFamily="2" charset="2"/>
              <a:buChar char="n"/>
              <a:defRPr/>
            </a:pPr>
            <a:r>
              <a:rPr lang="en-US" dirty="0"/>
              <a:t>Identify your strengths and capacities</a:t>
            </a:r>
          </a:p>
          <a:p>
            <a:pPr lvl="1">
              <a:buFont typeface="Wingdings" pitchFamily="2" charset="2"/>
              <a:buChar char="n"/>
              <a:defRPr/>
            </a:pPr>
            <a:r>
              <a:rPr lang="en-US" dirty="0"/>
              <a:t>Identify where you need complementary skills</a:t>
            </a:r>
          </a:p>
          <a:p>
            <a:pPr lvl="1">
              <a:buFont typeface="Wingdings" pitchFamily="2" charset="2"/>
              <a:buChar char="n"/>
              <a:defRPr/>
            </a:pPr>
            <a:r>
              <a:rPr lang="en-US" dirty="0"/>
              <a:t>What kind of team or mentor do you need</a:t>
            </a:r>
          </a:p>
          <a:p>
            <a:pPr lvl="1">
              <a:buFont typeface="Wingdings" pitchFamily="2" charset="2"/>
              <a:buChar char="n"/>
              <a:defRPr/>
            </a:pPr>
            <a:r>
              <a:rPr lang="en-US" dirty="0"/>
              <a:t>What are you passionate about?</a:t>
            </a:r>
          </a:p>
          <a:p>
            <a:pPr>
              <a:defRPr/>
            </a:pPr>
            <a:r>
              <a:rPr lang="en-US" dirty="0"/>
              <a:t>Balance</a:t>
            </a:r>
          </a:p>
          <a:p>
            <a:pPr lvl="1">
              <a:buFont typeface="Wingdings" pitchFamily="2" charset="2"/>
              <a:buChar char="n"/>
              <a:defRPr/>
            </a:pPr>
            <a:r>
              <a:rPr lang="en-US" dirty="0"/>
              <a:t>Find ways to refresh and sustain yourself.</a:t>
            </a:r>
          </a:p>
          <a:p>
            <a:pPr lvl="1">
              <a:buFont typeface="Wingdings" pitchFamily="2" charset="2"/>
              <a:buChar char="n"/>
              <a:defRPr/>
            </a:pPr>
            <a:r>
              <a:rPr lang="en-US" dirty="0"/>
              <a:t>This is a marathon, not a sprint!</a:t>
            </a:r>
          </a:p>
          <a:p>
            <a:pPr marL="0" indent="0">
              <a:buNone/>
              <a:defRPr/>
            </a:pPr>
            <a:endParaRPr lang="en-US" dirty="0"/>
          </a:p>
          <a:p>
            <a:pPr marL="0" indent="0">
              <a:buNone/>
              <a:defRPr/>
            </a:pPr>
            <a:endParaRPr lang="en-US" dirty="0"/>
          </a:p>
        </p:txBody>
      </p:sp>
    </p:spTree>
    <p:extLst>
      <p:ext uri="{BB962C8B-B14F-4D97-AF65-F5344CB8AC3E}">
        <p14:creationId xmlns:p14="http://schemas.microsoft.com/office/powerpoint/2010/main" val="4272497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3">
            <a:extLst>
              <a:ext uri="{FF2B5EF4-FFF2-40B4-BE49-F238E27FC236}">
                <a16:creationId xmlns:a16="http://schemas.microsoft.com/office/drawing/2014/main" id="{77635B88-94C8-B14C-A20E-E3E75C20532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40" u="sng">
                <a:solidFill>
                  <a:schemeClr val="tx1"/>
                </a:solidFill>
                <a:latin typeface="Arial" panose="020B0604020202020204" pitchFamily="34" charset="0"/>
                <a:ea typeface="ＭＳ Ｐゴシック" panose="020B0600070205080204" pitchFamily="34" charset="-128"/>
              </a:defRPr>
            </a:lvl1pPr>
            <a:lvl2pPr marL="817245" indent="-314325" eaLnBrk="0" hangingPunct="0">
              <a:defRPr sz="2640" u="sng">
                <a:solidFill>
                  <a:schemeClr val="tx1"/>
                </a:solidFill>
                <a:latin typeface="Arial" panose="020B0604020202020204" pitchFamily="34" charset="0"/>
                <a:ea typeface="ＭＳ Ｐゴシック" panose="020B0600070205080204" pitchFamily="34" charset="-128"/>
              </a:defRPr>
            </a:lvl2pPr>
            <a:lvl3pPr marL="1257300" indent="-251460" eaLnBrk="0" hangingPunct="0">
              <a:defRPr sz="2640" u="sng">
                <a:solidFill>
                  <a:schemeClr val="tx1"/>
                </a:solidFill>
                <a:latin typeface="Arial" panose="020B0604020202020204" pitchFamily="34" charset="0"/>
                <a:ea typeface="ＭＳ Ｐゴシック" panose="020B0600070205080204" pitchFamily="34" charset="-128"/>
              </a:defRPr>
            </a:lvl3pPr>
            <a:lvl4pPr marL="1760220" indent="-251460" eaLnBrk="0" hangingPunct="0">
              <a:defRPr sz="2640" u="sng">
                <a:solidFill>
                  <a:schemeClr val="tx1"/>
                </a:solidFill>
                <a:latin typeface="Arial" panose="020B0604020202020204" pitchFamily="34" charset="0"/>
                <a:ea typeface="ＭＳ Ｐゴシック" panose="020B0600070205080204" pitchFamily="34" charset="-128"/>
              </a:defRPr>
            </a:lvl4pPr>
            <a:lvl5pPr marL="2263140" indent="-251460" eaLnBrk="0" hangingPunct="0">
              <a:defRPr sz="2640" u="sng">
                <a:solidFill>
                  <a:schemeClr val="tx1"/>
                </a:solidFill>
                <a:latin typeface="Arial" panose="020B0604020202020204" pitchFamily="34" charset="0"/>
                <a:ea typeface="ＭＳ Ｐゴシック" panose="020B0600070205080204" pitchFamily="34" charset="-128"/>
              </a:defRPr>
            </a:lvl5pPr>
            <a:lvl6pPr marL="276606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6pPr>
            <a:lvl7pPr marL="326898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7pPr>
            <a:lvl8pPr marL="377190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8pPr>
            <a:lvl9pPr marL="4274820" indent="-251460" eaLnBrk="0" fontAlgn="base" hangingPunct="0">
              <a:spcBef>
                <a:spcPct val="0"/>
              </a:spcBef>
              <a:spcAft>
                <a:spcPct val="0"/>
              </a:spcAft>
              <a:defRPr sz="2640"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320" u="none"/>
          </a:p>
        </p:txBody>
      </p:sp>
      <p:sp>
        <p:nvSpPr>
          <p:cNvPr id="52226" name="Title 1">
            <a:extLst>
              <a:ext uri="{FF2B5EF4-FFF2-40B4-BE49-F238E27FC236}">
                <a16:creationId xmlns:a16="http://schemas.microsoft.com/office/drawing/2014/main" id="{65E40C26-0569-FD4B-86D7-D8DC816787E3}"/>
              </a:ext>
            </a:extLst>
          </p:cNvPr>
          <p:cNvSpPr>
            <a:spLocks noGrp="1"/>
          </p:cNvSpPr>
          <p:nvPr>
            <p:ph type="title"/>
          </p:nvPr>
        </p:nvSpPr>
        <p:spPr>
          <a:xfrm>
            <a:off x="152033" y="533400"/>
            <a:ext cx="9052560" cy="1036320"/>
          </a:xfrm>
        </p:spPr>
        <p:txBody>
          <a:bodyPr/>
          <a:lstStyle/>
          <a:p>
            <a:r>
              <a:rPr lang="en-US" altLang="en-US" b="1" dirty="0">
                <a:ea typeface="ＭＳ Ｐゴシック" panose="020B0600070205080204" pitchFamily="34" charset="-128"/>
              </a:rPr>
              <a:t>Helpful Resources</a:t>
            </a:r>
          </a:p>
        </p:txBody>
      </p:sp>
      <p:sp>
        <p:nvSpPr>
          <p:cNvPr id="45059" name="Content Placeholder 2">
            <a:extLst>
              <a:ext uri="{FF2B5EF4-FFF2-40B4-BE49-F238E27FC236}">
                <a16:creationId xmlns:a16="http://schemas.microsoft.com/office/drawing/2014/main" id="{1D613646-BBE2-0143-BF86-6B6336643C48}"/>
              </a:ext>
            </a:extLst>
          </p:cNvPr>
          <p:cNvSpPr>
            <a:spLocks noGrp="1"/>
          </p:cNvSpPr>
          <p:nvPr>
            <p:ph idx="1"/>
          </p:nvPr>
        </p:nvSpPr>
        <p:spPr>
          <a:xfrm>
            <a:off x="406877" y="5583555"/>
            <a:ext cx="8865711" cy="1864995"/>
          </a:xfrm>
        </p:spPr>
        <p:txBody>
          <a:bodyPr/>
          <a:lstStyle/>
          <a:p>
            <a:pPr>
              <a:buFont typeface="Wingdings" charset="0"/>
              <a:buChar char="n"/>
              <a:defRPr/>
            </a:pPr>
            <a:endParaRPr lang="en-US" sz="2200" dirty="0">
              <a:ea typeface="ＭＳ Ｐゴシック" pitchFamily="34" charset="-128"/>
              <a:hlinkClick r:id="rId2"/>
            </a:endParaRPr>
          </a:p>
          <a:p>
            <a:pPr>
              <a:buFont typeface="Wingdings" charset="0"/>
              <a:buChar char="n"/>
              <a:defRPr/>
            </a:pPr>
            <a:r>
              <a:rPr lang="en-US" sz="2200" dirty="0">
                <a:ea typeface="ＭＳ Ｐゴシック" pitchFamily="34" charset="-128"/>
                <a:hlinkClick r:id="rId2"/>
              </a:rPr>
              <a:t>http://www.grantcentral.com/workbook_nih_sf424_shortened.html</a:t>
            </a:r>
            <a:endParaRPr lang="en-US" sz="2200" dirty="0">
              <a:ea typeface="ＭＳ Ｐゴシック" pitchFamily="34" charset="-128"/>
            </a:endParaRPr>
          </a:p>
          <a:p>
            <a:pPr>
              <a:defRPr/>
            </a:pPr>
            <a:r>
              <a:rPr lang="en-US" sz="2640" dirty="0">
                <a:ea typeface="ＭＳ Ｐゴシック" pitchFamily="34" charset="-128"/>
              </a:rPr>
              <a:t>Instructions for completing an NIH Grant:</a:t>
            </a:r>
          </a:p>
          <a:p>
            <a:pPr marL="0" indent="0">
              <a:buNone/>
              <a:defRPr/>
            </a:pPr>
            <a:r>
              <a:rPr lang="en-US" sz="2200" dirty="0">
                <a:ea typeface="ＭＳ Ｐゴシック" pitchFamily="34" charset="-128"/>
                <a:hlinkClick r:id="rId3"/>
              </a:rPr>
              <a:t>http://grants.nih.gov/grants/funding/phs398/phs398.html</a:t>
            </a:r>
            <a:endParaRPr lang="en-US" sz="2200" dirty="0">
              <a:ea typeface="ＭＳ Ｐゴシック" pitchFamily="34" charset="-128"/>
            </a:endParaRPr>
          </a:p>
        </p:txBody>
      </p:sp>
      <p:pic>
        <p:nvPicPr>
          <p:cNvPr id="52228" name="Picture 3" descr="new_workbookSF424_0330.jpg">
            <a:extLst>
              <a:ext uri="{FF2B5EF4-FFF2-40B4-BE49-F238E27FC236}">
                <a16:creationId xmlns:a16="http://schemas.microsoft.com/office/drawing/2014/main" id="{B0138549-1843-F142-B016-A81B1EC173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230" y="1757522"/>
            <a:ext cx="3026251" cy="389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phs398.jpg">
            <a:extLst>
              <a:ext uri="{FF2B5EF4-FFF2-40B4-BE49-F238E27FC236}">
                <a16:creationId xmlns:a16="http://schemas.microsoft.com/office/drawing/2014/main" id="{C8BAEF82-3894-5541-BEFE-838E9F22ED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30947" y="1965325"/>
            <a:ext cx="3937793" cy="237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05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37D8AD2-9BB8-5647-8FCE-BDE5422DB226}"/>
              </a:ext>
            </a:extLst>
          </p:cNvPr>
          <p:cNvSpPr>
            <a:spLocks noGrp="1"/>
          </p:cNvSpPr>
          <p:nvPr>
            <p:ph type="title"/>
          </p:nvPr>
        </p:nvSpPr>
        <p:spPr/>
        <p:txBody>
          <a:bodyPr/>
          <a:lstStyle/>
          <a:p>
            <a:r>
              <a:rPr lang="en-US" altLang="en-US" b="1" dirty="0">
                <a:ea typeface="ＭＳ Ｐゴシック" panose="020B0600070205080204" pitchFamily="34" charset="-128"/>
              </a:rPr>
              <a:t>This is a useful website</a:t>
            </a:r>
            <a:endParaRPr lang="en-US" altLang="en-US" dirty="0">
              <a:ea typeface="ＭＳ Ｐゴシック" panose="020B0600070205080204" pitchFamily="34" charset="-128"/>
            </a:endParaRPr>
          </a:p>
        </p:txBody>
      </p:sp>
      <p:pic>
        <p:nvPicPr>
          <p:cNvPr id="53250" name="Picture 2">
            <a:extLst>
              <a:ext uri="{FF2B5EF4-FFF2-40B4-BE49-F238E27FC236}">
                <a16:creationId xmlns:a16="http://schemas.microsoft.com/office/drawing/2014/main" id="{09438602-169A-5E42-94A1-417E94DA8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00" r="18974" b="8749"/>
          <a:stretch>
            <a:fillRect/>
          </a:stretch>
        </p:blipFill>
        <p:spPr bwMode="auto">
          <a:xfrm>
            <a:off x="551815" y="2319815"/>
            <a:ext cx="8949532" cy="491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4">
            <a:extLst>
              <a:ext uri="{FF2B5EF4-FFF2-40B4-BE49-F238E27FC236}">
                <a16:creationId xmlns:a16="http://schemas.microsoft.com/office/drawing/2014/main" id="{0546B345-E217-734B-B683-44151A32FDC4}"/>
              </a:ext>
            </a:extLst>
          </p:cNvPr>
          <p:cNvSpPr txBox="1">
            <a:spLocks noChangeArrowheads="1"/>
          </p:cNvSpPr>
          <p:nvPr/>
        </p:nvSpPr>
        <p:spPr bwMode="auto">
          <a:xfrm>
            <a:off x="502920" y="1740060"/>
            <a:ext cx="9019382"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u="sng">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u="sng">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u="sng">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u="sng">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080" dirty="0">
                <a:hlinkClick r:id="rId3"/>
              </a:rPr>
              <a:t>http://grants.nih.gov/grants/oer.htm</a:t>
            </a:r>
            <a:endParaRPr lang="en-US" altLang="en-US" sz="3080" dirty="0"/>
          </a:p>
        </p:txBody>
      </p:sp>
    </p:spTree>
    <p:extLst>
      <p:ext uri="{BB962C8B-B14F-4D97-AF65-F5344CB8AC3E}">
        <p14:creationId xmlns:p14="http://schemas.microsoft.com/office/powerpoint/2010/main" val="4027744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248400" cy="1231106"/>
          </a:xfrm>
        </p:spPr>
        <p:txBody>
          <a:bodyPr/>
          <a:lstStyle/>
          <a:p>
            <a:r>
              <a:rPr lang="en-US" sz="4000" b="1" dirty="0">
                <a:solidFill>
                  <a:schemeClr val="tx1"/>
                </a:solidFill>
              </a:rPr>
              <a:t>The bad news:</a:t>
            </a:r>
            <a:br>
              <a:rPr lang="en-US" sz="4000" b="1" dirty="0">
                <a:solidFill>
                  <a:schemeClr val="tx1"/>
                </a:solidFill>
              </a:rPr>
            </a:br>
            <a:r>
              <a:rPr lang="en-US" sz="4000" b="1" dirty="0">
                <a:solidFill>
                  <a:schemeClr val="tx1"/>
                </a:solidFill>
              </a:rPr>
              <a:t>It is going to hurt</a:t>
            </a:r>
          </a:p>
        </p:txBody>
      </p:sp>
      <p:sp>
        <p:nvSpPr>
          <p:cNvPr id="3" name="Text Placeholder 2"/>
          <p:cNvSpPr>
            <a:spLocks noGrp="1"/>
          </p:cNvSpPr>
          <p:nvPr>
            <p:ph type="body" idx="1"/>
          </p:nvPr>
        </p:nvSpPr>
        <p:spPr>
          <a:xfrm>
            <a:off x="0" y="3657600"/>
            <a:ext cx="9903062" cy="2585323"/>
          </a:xfrm>
        </p:spPr>
        <p:txBody>
          <a:bodyPr/>
          <a:lstStyle/>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There will be investigational dry spells and failures</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There will harsh critiques</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There will be rejection</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There will be serial resubmission</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There will be funding hiatuses</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There will be expansions and contractions in your group</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543800" y="1"/>
            <a:ext cx="2359262" cy="3447714"/>
          </a:xfrm>
          <a:prstGeom prst="rect">
            <a:avLst/>
          </a:prstGeom>
        </p:spPr>
      </p:pic>
    </p:spTree>
    <p:extLst>
      <p:ext uri="{BB962C8B-B14F-4D97-AF65-F5344CB8AC3E}">
        <p14:creationId xmlns:p14="http://schemas.microsoft.com/office/powerpoint/2010/main" val="1037193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1969" y="457200"/>
            <a:ext cx="8382000" cy="1415772"/>
          </a:xfrm>
        </p:spPr>
        <p:txBody>
          <a:bodyPr/>
          <a:lstStyle/>
          <a:p>
            <a:pPr algn="ctr"/>
            <a:r>
              <a:rPr lang="en-US" b="1" dirty="0">
                <a:solidFill>
                  <a:schemeClr val="tx1"/>
                </a:solidFill>
              </a:rPr>
              <a:t>Requirements</a:t>
            </a:r>
            <a:br>
              <a:rPr lang="en-US" b="1" dirty="0">
                <a:solidFill>
                  <a:schemeClr val="tx1"/>
                </a:solidFill>
              </a:rPr>
            </a:br>
            <a:r>
              <a:rPr lang="en-US" b="1" dirty="0">
                <a:solidFill>
                  <a:schemeClr val="tx1"/>
                </a:solidFill>
              </a:rPr>
              <a:t>A successful career in science</a:t>
            </a:r>
          </a:p>
        </p:txBody>
      </p:sp>
      <p:sp>
        <p:nvSpPr>
          <p:cNvPr id="3" name="Text Placeholder 2"/>
          <p:cNvSpPr>
            <a:spLocks noGrp="1"/>
          </p:cNvSpPr>
          <p:nvPr>
            <p:ph type="body" idx="1"/>
          </p:nvPr>
        </p:nvSpPr>
        <p:spPr>
          <a:xfrm>
            <a:off x="342900" y="2133600"/>
            <a:ext cx="9372600" cy="4739759"/>
          </a:xfrm>
        </p:spPr>
        <p:txBody>
          <a:bodyPr/>
          <a:lstStyle/>
          <a:p>
            <a:pPr marL="342900" indent="-342900">
              <a:buFont typeface="Arial" charset="0"/>
              <a:buChar char="•"/>
            </a:pPr>
            <a:r>
              <a:rPr lang="en-US" sz="2800" dirty="0">
                <a:solidFill>
                  <a:schemeClr val="tx1"/>
                </a:solidFill>
              </a:rPr>
              <a:t>You have to love it and want it in the worst way</a:t>
            </a:r>
          </a:p>
          <a:p>
            <a:pPr marL="342900" indent="-342900">
              <a:buFont typeface="Arial" charset="0"/>
              <a:buChar char="•"/>
            </a:pPr>
            <a:r>
              <a:rPr lang="en-US" sz="2800" dirty="0">
                <a:solidFill>
                  <a:schemeClr val="tx1"/>
                </a:solidFill>
              </a:rPr>
              <a:t>You have to be prepared to make sacrifices</a:t>
            </a:r>
          </a:p>
          <a:p>
            <a:pPr marL="342900" indent="-342900">
              <a:buFont typeface="Arial" charset="0"/>
              <a:buChar char="•"/>
            </a:pPr>
            <a:r>
              <a:rPr lang="en-US" sz="2800" dirty="0">
                <a:solidFill>
                  <a:schemeClr val="tx1"/>
                </a:solidFill>
              </a:rPr>
              <a:t>You must have a high tolerance for frustration</a:t>
            </a:r>
          </a:p>
          <a:p>
            <a:pPr marL="342900" indent="-342900">
              <a:buFont typeface="Arial" charset="0"/>
              <a:buChar char="•"/>
            </a:pPr>
            <a:r>
              <a:rPr lang="en-US" sz="2800" dirty="0">
                <a:solidFill>
                  <a:schemeClr val="tx1"/>
                </a:solidFill>
              </a:rPr>
              <a:t>You must build a track record of productivity</a:t>
            </a:r>
          </a:p>
          <a:p>
            <a:pPr marL="342900" indent="-342900">
              <a:buFont typeface="Arial" charset="0"/>
              <a:buChar char="•"/>
            </a:pPr>
            <a:r>
              <a:rPr lang="en-US" sz="2800" dirty="0">
                <a:solidFill>
                  <a:schemeClr val="tx1"/>
                </a:solidFill>
              </a:rPr>
              <a:t>You must build relationships with peers in your field</a:t>
            </a:r>
          </a:p>
          <a:p>
            <a:pPr marL="342900" indent="-342900">
              <a:buFont typeface="Arial" charset="0"/>
              <a:buChar char="•"/>
            </a:pPr>
            <a:r>
              <a:rPr lang="en-US" sz="2800" dirty="0">
                <a:solidFill>
                  <a:schemeClr val="tx1"/>
                </a:solidFill>
              </a:rPr>
              <a:t>You should not get distracted by shiny new technologies, unless they are needed to answer the question</a:t>
            </a:r>
          </a:p>
          <a:p>
            <a:pPr marL="342900" indent="-342900">
              <a:buFont typeface="Arial" charset="0"/>
              <a:buChar char="•"/>
            </a:pPr>
            <a:r>
              <a:rPr lang="en-US" sz="2800" dirty="0">
                <a:solidFill>
                  <a:schemeClr val="tx1"/>
                </a:solidFill>
              </a:rPr>
              <a:t>Remember that the primary objective is to have an impact, and not to write papers or get funded or get promoted</a:t>
            </a:r>
          </a:p>
        </p:txBody>
      </p:sp>
    </p:spTree>
    <p:extLst>
      <p:ext uri="{BB962C8B-B14F-4D97-AF65-F5344CB8AC3E}">
        <p14:creationId xmlns:p14="http://schemas.microsoft.com/office/powerpoint/2010/main" val="1773261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owToWriteaSuccessfulNIHR01FXM2019" id="{91F7E192-9698-3546-AEF5-A4678D8EB028}" vid="{B630B7DC-7EAE-3342-B73B-E172467E3C58}"/>
    </a:ext>
  </a:ext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wToWriteaSuccessfulNIHR01FXM2019" id="{91F7E192-9698-3546-AEF5-A4678D8EB028}" vid="{FB935DF4-BB04-3F41-93B7-565407BD0253}"/>
    </a:ext>
  </a:extLst>
</a:theme>
</file>

<file path=ppt/theme/theme3.xml><?xml version="1.0" encoding="utf-8"?>
<a:theme xmlns:a="http://schemas.openxmlformats.org/drawingml/2006/main" name="Standard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theme" id="{BB48909A-FDCE-DD4B-8E1B-6AAE629D693B}" vid="{A349DEC6-1B3D-744C-A20A-8BA93DB5C8A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3697</TotalTime>
  <Words>6890</Words>
  <Application>Microsoft Macintosh PowerPoint</Application>
  <PresentationFormat>Custom</PresentationFormat>
  <Paragraphs>701</Paragraphs>
  <Slides>79</Slides>
  <Notes>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79</vt:i4>
      </vt:variant>
    </vt:vector>
  </HeadingPairs>
  <TitlesOfParts>
    <vt:vector size="93" baseType="lpstr">
      <vt:lpstr>Arial</vt:lpstr>
      <vt:lpstr>Arial Black</vt:lpstr>
      <vt:lpstr>Calibri</vt:lpstr>
      <vt:lpstr>Calibri (Body)</vt:lpstr>
      <vt:lpstr>Calibri Light</vt:lpstr>
      <vt:lpstr>Helvetica</vt:lpstr>
      <vt:lpstr>News Gothic MT</vt:lpstr>
      <vt:lpstr>Times New Roman</vt:lpstr>
      <vt:lpstr>Verdana</vt:lpstr>
      <vt:lpstr>Wingdings</vt:lpstr>
      <vt:lpstr>Wingdings 2</vt:lpstr>
      <vt:lpstr>Office Theme</vt:lpstr>
      <vt:lpstr>Pixel</vt:lpstr>
      <vt:lpstr>Standardtheme</vt:lpstr>
      <vt:lpstr>NIH Grant Writing  </vt:lpstr>
      <vt:lpstr>Outline</vt:lpstr>
      <vt:lpstr>Since 2003, the College of Medicine has fallen from the 41st in NIH funding to 62nd (of 147), while regional academic peers have held their own or improved</vt:lpstr>
      <vt:lpstr>PowerPoint Presentation</vt:lpstr>
      <vt:lpstr>‘All in commitment’ means we need to do more than support the investigators who are here, we need a strategic plan for recruitment and retention that replaces mentors and attracts young talent </vt:lpstr>
      <vt:lpstr>Experience that qualifies me to give this talk</vt:lpstr>
      <vt:lpstr>The good news: A successful career in science is ‘As Good as It Gets’ </vt:lpstr>
      <vt:lpstr>The bad news: It is going to hurt</vt:lpstr>
      <vt:lpstr>Requirements A successful career in science</vt:lpstr>
      <vt:lpstr>Recommendations: A successful  career in science</vt:lpstr>
      <vt:lpstr>The most important recommendation for a career in science: Be persistent</vt:lpstr>
      <vt:lpstr>Our last two RO1’s</vt:lpstr>
      <vt:lpstr>Grants submitted by Arun Jose, MD IMSTAR Fellow, hired summer 2018 </vt:lpstr>
      <vt:lpstr>What Grant Type? What Institute?</vt:lpstr>
      <vt:lpstr>27 Institutes/Centers + Director’s Office</vt:lpstr>
      <vt:lpstr>Grant Cycles – Standard Dates</vt:lpstr>
      <vt:lpstr>NIH Funding Mechanisms</vt:lpstr>
      <vt:lpstr>Career Development Awards</vt:lpstr>
      <vt:lpstr>NIH TRAINING GRANTS FOR CLINICIANS</vt:lpstr>
      <vt:lpstr>TRAINING GRANTS FOR PHDS</vt:lpstr>
      <vt:lpstr>What does it take to be K-competitive?</vt:lpstr>
      <vt:lpstr>KO1 Mentored Research Scientist Career Development Award</vt:lpstr>
      <vt:lpstr>KO8 Mentored Clinical Scientist Research Career Development Award</vt:lpstr>
      <vt:lpstr>K23 Mentored Patient-Oriented Research Career Development Award</vt:lpstr>
      <vt:lpstr>F32 Ruth L. Kirschstein Postdoctoral Individual National Research Service Award</vt:lpstr>
      <vt:lpstr>K99/R00 and K99/F00 Pathway to Independence Award</vt:lpstr>
      <vt:lpstr>Research Grants: R03</vt:lpstr>
      <vt:lpstr>Research Grants: R21</vt:lpstr>
      <vt:lpstr>Research Grants: R01</vt:lpstr>
      <vt:lpstr>Grants manager Recommendation </vt:lpstr>
      <vt:lpstr>New NIH Format</vt:lpstr>
      <vt:lpstr>New Sections Template</vt:lpstr>
      <vt:lpstr>For training grants</vt:lpstr>
      <vt:lpstr>Writing a successful grant</vt:lpstr>
      <vt:lpstr>Writing Tips</vt:lpstr>
      <vt:lpstr>Writing a successful grant</vt:lpstr>
      <vt:lpstr>It’s the idea </vt:lpstr>
      <vt:lpstr>Specific aims page</vt:lpstr>
      <vt:lpstr>Specific aims page</vt:lpstr>
      <vt:lpstr>Specific aims page</vt:lpstr>
      <vt:lpstr>Specific aims page</vt:lpstr>
      <vt:lpstr>Specific aims</vt:lpstr>
      <vt:lpstr>Significance </vt:lpstr>
      <vt:lpstr>Significance</vt:lpstr>
      <vt:lpstr>Rigor and Transparency</vt:lpstr>
      <vt:lpstr>Rigor of the prior research</vt:lpstr>
      <vt:lpstr>Scientific Rigor</vt:lpstr>
      <vt:lpstr>Consideration of Sex and Other Biological Variables </vt:lpstr>
      <vt:lpstr>Example of scientific rigor and transparency statement in a grant</vt:lpstr>
      <vt:lpstr>Authentication of Key Biological and/or Chemical Resources.</vt:lpstr>
      <vt:lpstr>PowerPoint Presentation</vt:lpstr>
      <vt:lpstr>Innovation</vt:lpstr>
      <vt:lpstr>Innovation statement example</vt:lpstr>
      <vt:lpstr>Approach</vt:lpstr>
      <vt:lpstr>An exampe approach section</vt:lpstr>
      <vt:lpstr>NIH Biosketch</vt:lpstr>
      <vt:lpstr>FXM NIH Biosketch</vt:lpstr>
      <vt:lpstr>The Budget Modular vs. Detailed</vt:lpstr>
      <vt:lpstr>How are applications scored?</vt:lpstr>
      <vt:lpstr>What do the 1-9 scores mean?</vt:lpstr>
      <vt:lpstr>5 Core Review Criteria</vt:lpstr>
      <vt:lpstr>Score drivers that are summarized in the Impact Section</vt:lpstr>
      <vt:lpstr>Overall Impact determines who gets funded  What is the likelihood of the research to exert a sustained, powerful influence on the research field?</vt:lpstr>
      <vt:lpstr>The 12 most common stated or unstated criticisms/flaws that kill a grant </vt:lpstr>
      <vt:lpstr>Grant Writing Tips</vt:lpstr>
      <vt:lpstr>PowerPoint Presentation</vt:lpstr>
      <vt:lpstr>Reviewers submit their scores</vt:lpstr>
      <vt:lpstr>Peer review Pre-meeting calibration</vt:lpstr>
      <vt:lpstr>Peer Review The Study Section Meets</vt:lpstr>
      <vt:lpstr>You grant may be triaged/unscored.</vt:lpstr>
      <vt:lpstr>Some observations about peer review and study section dynamics</vt:lpstr>
      <vt:lpstr>Post Meeting Harmonization</vt:lpstr>
      <vt:lpstr>The fundability of the grant is summarized in the Impact section, which is essentially a synthesis of score driving factors from each of the 5 elements</vt:lpstr>
      <vt:lpstr>New Investigators: You are the next generation!</vt:lpstr>
      <vt:lpstr>Tips for the Junior Investigator</vt:lpstr>
      <vt:lpstr>Prepare to revise as you submit</vt:lpstr>
      <vt:lpstr>Final word: Resilience &amp; Perseverance</vt:lpstr>
      <vt:lpstr>Helpful Resources</vt:lpstr>
      <vt:lpstr>This is a useful website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Mccormack, Francis (mccormfx)</dc:creator>
  <cp:lastModifiedBy>Mccormack, Francis (mccormfx)</cp:lastModifiedBy>
  <cp:revision>59</cp:revision>
  <dcterms:created xsi:type="dcterms:W3CDTF">2020-01-12T20:33:26Z</dcterms:created>
  <dcterms:modified xsi:type="dcterms:W3CDTF">2020-01-15T10:41:25Z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2010-08-17T00:00:00Z</vt:filetime>
  </property>
  <property fmtid="{D5CDD505-2E9C-101B-9397-08002B2CF9AE}" pid="3" name="LastSaved">
    <vt:filetime>2017-10-07T00:00:00Z</vt:filetime>
  </property>
</Properties>
</file>