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393" r:id="rId4"/>
    <p:sldId id="400" r:id="rId5"/>
    <p:sldId id="408" r:id="rId6"/>
    <p:sldId id="401" r:id="rId7"/>
    <p:sldId id="407" r:id="rId8"/>
    <p:sldId id="402" r:id="rId9"/>
    <p:sldId id="409" r:id="rId10"/>
    <p:sldId id="404" r:id="rId11"/>
    <p:sldId id="410" r:id="rId12"/>
    <p:sldId id="395" r:id="rId13"/>
    <p:sldId id="397" r:id="rId14"/>
    <p:sldId id="405" r:id="rId15"/>
    <p:sldId id="398" r:id="rId16"/>
    <p:sldId id="3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131" d="100"/>
          <a:sy n="131" d="100"/>
        </p:scale>
        <p:origin x="10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BC24-F568-4FCD-BE00-4F3C799C4A5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0988B-08B8-43E9-8B5B-51C8DA32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988B-08B8-43E9-8B5B-51C8DA323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1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1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2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4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057E-6224-4057-B0E2-276784ED0F1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ABF6-0AE6-4A3B-AF79-6754AE2D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8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sha.gov/dts/vtools/construction/soil_testing_fnl_eng_web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BD7F-BB8F-4AEA-ADCA-647BD46EB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4 Hour Class Group Workshops</a:t>
            </a:r>
          </a:p>
        </p:txBody>
      </p:sp>
    </p:spTree>
    <p:extLst>
      <p:ext uri="{BB962C8B-B14F-4D97-AF65-F5344CB8AC3E}">
        <p14:creationId xmlns:p14="http://schemas.microsoft.com/office/powerpoint/2010/main" val="234570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of an exposed trench.">
            <a:extLst>
              <a:ext uri="{FF2B5EF4-FFF2-40B4-BE49-F238E27FC236}">
                <a16:creationId xmlns:a16="http://schemas.microsoft.com/office/drawing/2014/main" id="{7FC9E9C2-3BE0-4362-86A0-4B68A22ABC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3F96D-88AB-4A91-BA6F-3EFDC484F1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574" y="222996"/>
            <a:ext cx="3670852" cy="574637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337529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ame previous picture of an exposed trench. Hazards are labeled as:&#10;&#10;1. No Access/Egress.&#10;2. Improper Bench.&#10;3. Incorrect Slope.">
            <a:extLst>
              <a:ext uri="{FF2B5EF4-FFF2-40B4-BE49-F238E27FC236}">
                <a16:creationId xmlns:a16="http://schemas.microsoft.com/office/drawing/2014/main" id="{7FC9E9C2-3BE0-4362-86A0-4B68A22ABC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Arrow Connector 8" descr="An arrow showing the incorrect bench of a trench.">
            <a:extLst>
              <a:ext uri="{FF2B5EF4-FFF2-40B4-BE49-F238E27FC236}">
                <a16:creationId xmlns:a16="http://schemas.microsoft.com/office/drawing/2014/main" id="{DF5B7086-4085-47CD-95B9-E54B6E06EEAA}"/>
              </a:ext>
            </a:extLst>
          </p:cNvPr>
          <p:cNvCxnSpPr/>
          <p:nvPr/>
        </p:nvCxnSpPr>
        <p:spPr>
          <a:xfrm flipV="1">
            <a:off x="1417739" y="4697835"/>
            <a:ext cx="0" cy="95634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An arrow showing the incorrect bench of a trench.">
            <a:extLst>
              <a:ext uri="{FF2B5EF4-FFF2-40B4-BE49-F238E27FC236}">
                <a16:creationId xmlns:a16="http://schemas.microsoft.com/office/drawing/2014/main" id="{7B97B3D3-9E34-4D3C-B5CD-19B82BC08FA2}"/>
              </a:ext>
            </a:extLst>
          </p:cNvPr>
          <p:cNvCxnSpPr>
            <a:cxnSpLocks/>
          </p:cNvCxnSpPr>
          <p:nvPr/>
        </p:nvCxnSpPr>
        <p:spPr>
          <a:xfrm flipV="1">
            <a:off x="1427526" y="3347207"/>
            <a:ext cx="896224" cy="129329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descr="An arrow showing the incorrect bench of a trench.">
            <a:extLst>
              <a:ext uri="{FF2B5EF4-FFF2-40B4-BE49-F238E27FC236}">
                <a16:creationId xmlns:a16="http://schemas.microsoft.com/office/drawing/2014/main" id="{C239507A-A054-4EEA-85CF-4E23DC1F4498}"/>
              </a:ext>
            </a:extLst>
          </p:cNvPr>
          <p:cNvCxnSpPr/>
          <p:nvPr/>
        </p:nvCxnSpPr>
        <p:spPr>
          <a:xfrm flipV="1">
            <a:off x="2323750" y="2291593"/>
            <a:ext cx="0" cy="95634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1450D0-FF1E-437F-9855-64E736A397A3}"/>
              </a:ext>
            </a:extLst>
          </p:cNvPr>
          <p:cNvSpPr txBox="1"/>
          <p:nvPr/>
        </p:nvSpPr>
        <p:spPr>
          <a:xfrm>
            <a:off x="1895912" y="4706418"/>
            <a:ext cx="1820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Improper Bench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725AC4-DD81-42F6-9C68-E20907757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88402" y="3375204"/>
            <a:ext cx="3" cy="1285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An arrow showing the incorrect vertical slope of a trench.">
            <a:extLst>
              <a:ext uri="{FF2B5EF4-FFF2-40B4-BE49-F238E27FC236}">
                <a16:creationId xmlns:a16="http://schemas.microsoft.com/office/drawing/2014/main" id="{7D4519A7-43C1-4196-B9AD-CF5050FDABB1}"/>
              </a:ext>
            </a:extLst>
          </p:cNvPr>
          <p:cNvCxnSpPr>
            <a:cxnSpLocks/>
          </p:cNvCxnSpPr>
          <p:nvPr/>
        </p:nvCxnSpPr>
        <p:spPr>
          <a:xfrm>
            <a:off x="5661869" y="4687348"/>
            <a:ext cx="253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251F22-EADF-4086-B529-E6DA7A00F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61868" y="3347207"/>
            <a:ext cx="253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descr="An arrow showing the incorrect vertical slope of a trench.">
            <a:extLst>
              <a:ext uri="{FF2B5EF4-FFF2-40B4-BE49-F238E27FC236}">
                <a16:creationId xmlns:a16="http://schemas.microsoft.com/office/drawing/2014/main" id="{D330ED61-002B-4E7B-9AEA-104CC0C084DD}"/>
              </a:ext>
            </a:extLst>
          </p:cNvPr>
          <p:cNvCxnSpPr>
            <a:cxnSpLocks/>
          </p:cNvCxnSpPr>
          <p:nvPr/>
        </p:nvCxnSpPr>
        <p:spPr>
          <a:xfrm flipV="1">
            <a:off x="5788404" y="1090569"/>
            <a:ext cx="1224792" cy="215736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8BACBD-62CE-4594-8651-F8A1EE913472}"/>
              </a:ext>
            </a:extLst>
          </p:cNvPr>
          <p:cNvSpPr txBox="1"/>
          <p:nvPr/>
        </p:nvSpPr>
        <p:spPr>
          <a:xfrm>
            <a:off x="6524537" y="2808598"/>
            <a:ext cx="176448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Incorrect Slope. </a:t>
            </a:r>
          </a:p>
          <a:p>
            <a:r>
              <a:rPr lang="en-US" sz="1600" dirty="0"/>
              <a:t>Vertical for 4-5ft, should start at the 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3B94E-A613-43FA-9338-215AD9ABE876}"/>
              </a:ext>
            </a:extLst>
          </p:cNvPr>
          <p:cNvSpPr txBox="1"/>
          <p:nvPr/>
        </p:nvSpPr>
        <p:spPr>
          <a:xfrm>
            <a:off x="84185" y="1444735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No Access/Egress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3F96D-88AB-4A91-BA6F-3EFDC484F1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015" y="240161"/>
            <a:ext cx="3617843" cy="610247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95770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2E78-D7CF-42CD-8C73-874AF86B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Workshop B </a:t>
            </a:r>
          </a:p>
        </p:txBody>
      </p:sp>
    </p:spTree>
    <p:extLst>
      <p:ext uri="{BB962C8B-B14F-4D97-AF65-F5344CB8AC3E}">
        <p14:creationId xmlns:p14="http://schemas.microsoft.com/office/powerpoint/2010/main" val="245557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that says &quot;Preliminary Tests&quot;. Click this image to view the video on OSHA.gov.">
            <a:hlinkClick r:id="rId2"/>
            <a:extLst>
              <a:ext uri="{FF2B5EF4-FFF2-40B4-BE49-F238E27FC236}">
                <a16:creationId xmlns:a16="http://schemas.microsoft.com/office/drawing/2014/main" id="{DF2D40F7-7431-4A54-8703-E2ABE4967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3601477"/>
            <a:ext cx="5410200" cy="2809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F2F-A454-4FD1-B50A-C82820C22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3375055"/>
          </a:xfrm>
        </p:spPr>
        <p:txBody>
          <a:bodyPr/>
          <a:lstStyle/>
          <a:p>
            <a:r>
              <a:rPr lang="en-US" dirty="0"/>
              <a:t>Take 1 </a:t>
            </a:r>
            <a:r>
              <a:rPr lang="en-US" dirty="0" err="1"/>
              <a:t>play-doh</a:t>
            </a:r>
            <a:r>
              <a:rPr lang="en-US" dirty="0"/>
              <a:t> per person </a:t>
            </a:r>
          </a:p>
          <a:p>
            <a:r>
              <a:rPr lang="en-US" dirty="0"/>
              <a:t>Watch the video below and follow along from minute mark 5:20 to 10:02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A50D4-A5F6-4269-9569-111B5F94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Soil Testing Exercise</a:t>
            </a:r>
          </a:p>
        </p:txBody>
      </p:sp>
    </p:spTree>
    <p:extLst>
      <p:ext uri="{BB962C8B-B14F-4D97-AF65-F5344CB8AC3E}">
        <p14:creationId xmlns:p14="http://schemas.microsoft.com/office/powerpoint/2010/main" val="240806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8F3A-2FD1-4530-B15C-03B6D258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Classification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6F14-D95C-4E05-B845-F203E262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and classify different soil types </a:t>
            </a:r>
          </a:p>
          <a:p>
            <a:r>
              <a:rPr lang="en-US" dirty="0"/>
              <a:t>Groups of 3-4</a:t>
            </a:r>
          </a:p>
          <a:p>
            <a:r>
              <a:rPr lang="en-US" dirty="0"/>
              <a:t>Instructor will distribute “soil” jars to each group  </a:t>
            </a:r>
          </a:p>
        </p:txBody>
      </p:sp>
    </p:spTree>
    <p:extLst>
      <p:ext uri="{BB962C8B-B14F-4D97-AF65-F5344CB8AC3E}">
        <p14:creationId xmlns:p14="http://schemas.microsoft.com/office/powerpoint/2010/main" val="262175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2E78-D7CF-42CD-8C73-874AF86B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Workshop C </a:t>
            </a:r>
          </a:p>
        </p:txBody>
      </p:sp>
    </p:spTree>
    <p:extLst>
      <p:ext uri="{BB962C8B-B14F-4D97-AF65-F5344CB8AC3E}">
        <p14:creationId xmlns:p14="http://schemas.microsoft.com/office/powerpoint/2010/main" val="370970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50D4-A5F6-4269-9569-111B5F94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Observe “Apparent”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F2F-A454-4FD1-B50A-C82820C22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96630"/>
            <a:ext cx="10972800" cy="4079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Brief, this exercise will only take a few minutes</a:t>
            </a:r>
          </a:p>
          <a:p>
            <a:r>
              <a:rPr lang="en-US" dirty="0"/>
              <a:t>Take 1 container of beads containing water </a:t>
            </a:r>
          </a:p>
          <a:p>
            <a:r>
              <a:rPr lang="en-US" dirty="0"/>
              <a:t>Rotate the container to simulate a primary and secondary cave-in failure </a:t>
            </a:r>
          </a:p>
          <a:p>
            <a:r>
              <a:rPr lang="en-US" dirty="0"/>
              <a:t>Discuss Cohesion </a:t>
            </a:r>
          </a:p>
        </p:txBody>
      </p:sp>
    </p:spTree>
    <p:extLst>
      <p:ext uri="{BB962C8B-B14F-4D97-AF65-F5344CB8AC3E}">
        <p14:creationId xmlns:p14="http://schemas.microsoft.com/office/powerpoint/2010/main" val="62518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2E78-D7CF-42CD-8C73-874AF86B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Workshop A </a:t>
            </a:r>
          </a:p>
        </p:txBody>
      </p:sp>
    </p:spTree>
    <p:extLst>
      <p:ext uri="{BB962C8B-B14F-4D97-AF65-F5344CB8AC3E}">
        <p14:creationId xmlns:p14="http://schemas.microsoft.com/office/powerpoint/2010/main" val="305906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3A0A-FDFB-4354-8165-5FDF1E5B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Identification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290E-D62C-4DC7-8157-47821F14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97681"/>
            <a:ext cx="10972800" cy="3375055"/>
          </a:xfrm>
        </p:spPr>
        <p:txBody>
          <a:bodyPr/>
          <a:lstStyle/>
          <a:p>
            <a:r>
              <a:rPr lang="en-US" dirty="0"/>
              <a:t>Break into groups of 4-5</a:t>
            </a:r>
          </a:p>
          <a:p>
            <a:r>
              <a:rPr lang="en-US" dirty="0"/>
              <a:t>Each team will identify the hazards in their photo and present them to the class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8EF3-FAFB-4CEE-AB4E-0DDBCC59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9C6D-2D3D-407B-ABDD-AB2C83943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7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of a pipe in a trench.">
            <a:extLst>
              <a:ext uri="{FF2B5EF4-FFF2-40B4-BE49-F238E27FC236}">
                <a16:creationId xmlns:a16="http://schemas.microsoft.com/office/drawing/2014/main" id="{68251E44-1E64-4AD0-A061-7A647239EBD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B484B-A8EE-42B7-B585-FBD11CE477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80" y="157634"/>
            <a:ext cx="3749040" cy="640080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92914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ame picture of a pipe in a trench with four labeled hazards:&#10;1. Loose soil/rocks&#10;2. Potential stability issues&#10;3. Spoil too close to edge&#10;4. No Access/Egress">
            <a:extLst>
              <a:ext uri="{FF2B5EF4-FFF2-40B4-BE49-F238E27FC236}">
                <a16:creationId xmlns:a16="http://schemas.microsoft.com/office/drawing/2014/main" id="{68251E44-1E64-4AD0-A061-7A647239EBD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6"/>
          <a:stretch/>
        </p:blipFill>
        <p:spPr>
          <a:xfrm>
            <a:off x="-34147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E75A60-F041-4C97-BCCB-9EF444A3C0BD}"/>
              </a:ext>
            </a:extLst>
          </p:cNvPr>
          <p:cNvSpPr txBox="1"/>
          <p:nvPr/>
        </p:nvSpPr>
        <p:spPr>
          <a:xfrm>
            <a:off x="10287000" y="6138796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No Access/Egress</a:t>
            </a:r>
          </a:p>
        </p:txBody>
      </p:sp>
      <p:cxnSp>
        <p:nvCxnSpPr>
          <p:cNvPr id="5" name="Straight Arrow Connector 4" descr="An arrow pointing to dirt and rocks on the edge of a trench below the label &quot;Spoil too close to edge&quot;'.">
            <a:extLst>
              <a:ext uri="{FF2B5EF4-FFF2-40B4-BE49-F238E27FC236}">
                <a16:creationId xmlns:a16="http://schemas.microsoft.com/office/drawing/2014/main" id="{9C5F3BD9-1D9A-4BD1-8ACF-8CC670F4D37C}"/>
              </a:ext>
            </a:extLst>
          </p:cNvPr>
          <p:cNvCxnSpPr/>
          <p:nvPr/>
        </p:nvCxnSpPr>
        <p:spPr>
          <a:xfrm>
            <a:off x="2398296" y="4455182"/>
            <a:ext cx="1876927" cy="8181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A2BDF4-6363-477F-881B-48119E1D9172}"/>
              </a:ext>
            </a:extLst>
          </p:cNvPr>
          <p:cNvSpPr txBox="1"/>
          <p:nvPr/>
        </p:nvSpPr>
        <p:spPr>
          <a:xfrm>
            <a:off x="3092119" y="4270516"/>
            <a:ext cx="2366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Spoil too close to 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0BD1F-1228-4D25-BF17-C4947664666F}"/>
              </a:ext>
            </a:extLst>
          </p:cNvPr>
          <p:cNvSpPr txBox="1"/>
          <p:nvPr/>
        </p:nvSpPr>
        <p:spPr>
          <a:xfrm>
            <a:off x="7808496" y="2719126"/>
            <a:ext cx="1744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Potential stability issues</a:t>
            </a:r>
          </a:p>
        </p:txBody>
      </p:sp>
      <p:cxnSp>
        <p:nvCxnSpPr>
          <p:cNvPr id="6" name="Straight Arrow Connector 5" descr="An arrow pointing to rocks on the edge of a trench below the label &quot;Loose soil/rocks&quot;'.">
            <a:extLst>
              <a:ext uri="{FF2B5EF4-FFF2-40B4-BE49-F238E27FC236}">
                <a16:creationId xmlns:a16="http://schemas.microsoft.com/office/drawing/2014/main" id="{C7087B71-FA4F-42D7-867E-DC5CFE904AD3}"/>
              </a:ext>
            </a:extLst>
          </p:cNvPr>
          <p:cNvCxnSpPr>
            <a:cxnSpLocks/>
          </p:cNvCxnSpPr>
          <p:nvPr/>
        </p:nvCxnSpPr>
        <p:spPr>
          <a:xfrm>
            <a:off x="4991450" y="2592333"/>
            <a:ext cx="260058" cy="4499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8E349F-8DFD-46AC-A4EB-71DEDECFFEF2}"/>
              </a:ext>
            </a:extLst>
          </p:cNvPr>
          <p:cNvSpPr txBox="1"/>
          <p:nvPr/>
        </p:nvSpPr>
        <p:spPr>
          <a:xfrm>
            <a:off x="4191000" y="2218152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Loose soil/rocks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B484B-A8EE-42B7-B585-FBD11CE477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472" y="167658"/>
            <a:ext cx="3773904" cy="646331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14983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trench showing a pipe and underground utilities. ">
            <a:extLst>
              <a:ext uri="{FF2B5EF4-FFF2-40B4-BE49-F238E27FC236}">
                <a16:creationId xmlns:a16="http://schemas.microsoft.com/office/drawing/2014/main" id="{19C5B31A-C4BF-428A-8294-D441CFFE10F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5"/>
          <a:stretch/>
        </p:blipFill>
        <p:spPr>
          <a:xfrm>
            <a:off x="0" y="26556"/>
            <a:ext cx="12192000" cy="6831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2D937-C415-4FC4-9CD2-C7532FC055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936" y="169879"/>
            <a:ext cx="3598127" cy="561143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25765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ame previous picture of an open trench. Labeled Hazards are:&#10;&#10;1. Improper Bench.&#10;2. Potential Depths of over 20 ft.&#10;3. Loose soil/rocks.&#10;4. Were utilities marked?&#10;5. No access/egress.&#10;6. Water accumulation.">
            <a:extLst>
              <a:ext uri="{FF2B5EF4-FFF2-40B4-BE49-F238E27FC236}">
                <a16:creationId xmlns:a16="http://schemas.microsoft.com/office/drawing/2014/main" id="{19C5B31A-C4BF-428A-8294-D441CFFE10F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5"/>
          <a:stretch/>
        </p:blipFill>
        <p:spPr>
          <a:xfrm>
            <a:off x="0" y="26556"/>
            <a:ext cx="12192000" cy="6831443"/>
          </a:xfrm>
          <a:prstGeom prst="rect">
            <a:avLst/>
          </a:prstGeom>
        </p:spPr>
      </p:pic>
      <p:cxnSp>
        <p:nvCxnSpPr>
          <p:cNvPr id="26" name="Straight Arrow Connector 25" descr="An arrow pointing to water at the bottom of a trench with the label &quot;Water Accumulation:.">
            <a:extLst>
              <a:ext uri="{FF2B5EF4-FFF2-40B4-BE49-F238E27FC236}">
                <a16:creationId xmlns:a16="http://schemas.microsoft.com/office/drawing/2014/main" id="{2314CF67-27C3-4009-A7FC-3C12C5C77037}"/>
              </a:ext>
            </a:extLst>
          </p:cNvPr>
          <p:cNvCxnSpPr>
            <a:cxnSpLocks/>
          </p:cNvCxnSpPr>
          <p:nvPr/>
        </p:nvCxnSpPr>
        <p:spPr>
          <a:xfrm flipH="1">
            <a:off x="5387752" y="6697134"/>
            <a:ext cx="9689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F34C6A-91B7-4587-981D-93080C76CA16}"/>
              </a:ext>
            </a:extLst>
          </p:cNvPr>
          <p:cNvSpPr txBox="1"/>
          <p:nvPr/>
        </p:nvSpPr>
        <p:spPr>
          <a:xfrm>
            <a:off x="6356684" y="6488667"/>
            <a:ext cx="2245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Water Accumulation </a:t>
            </a:r>
          </a:p>
        </p:txBody>
      </p:sp>
      <p:cxnSp>
        <p:nvCxnSpPr>
          <p:cNvPr id="8" name="Straight Arrow Connector 7" descr="An arrow showing the vertical height of the bottom most bench of a trench.">
            <a:extLst>
              <a:ext uri="{FF2B5EF4-FFF2-40B4-BE49-F238E27FC236}">
                <a16:creationId xmlns:a16="http://schemas.microsoft.com/office/drawing/2014/main" id="{A71CED30-62C2-4F30-BC28-FFC479CCEE34}"/>
              </a:ext>
            </a:extLst>
          </p:cNvPr>
          <p:cNvCxnSpPr/>
          <p:nvPr/>
        </p:nvCxnSpPr>
        <p:spPr>
          <a:xfrm flipV="1">
            <a:off x="4107073" y="5371685"/>
            <a:ext cx="0" cy="102268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An arrow showing the horizontal width of the bottom most bench of a trench.">
            <a:extLst>
              <a:ext uri="{FF2B5EF4-FFF2-40B4-BE49-F238E27FC236}">
                <a16:creationId xmlns:a16="http://schemas.microsoft.com/office/drawing/2014/main" id="{C2E84DAE-338B-48E0-8F3D-0E1D0F5BDFC7}"/>
              </a:ext>
            </a:extLst>
          </p:cNvPr>
          <p:cNvCxnSpPr/>
          <p:nvPr/>
        </p:nvCxnSpPr>
        <p:spPr>
          <a:xfrm flipH="1">
            <a:off x="3064962" y="5233539"/>
            <a:ext cx="92643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52D239-153B-41F7-ACE8-09B0BC51201E}"/>
              </a:ext>
            </a:extLst>
          </p:cNvPr>
          <p:cNvSpPr txBox="1"/>
          <p:nvPr/>
        </p:nvSpPr>
        <p:spPr>
          <a:xfrm>
            <a:off x="1592848" y="5435734"/>
            <a:ext cx="23532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first bench has to be double the height to a max of 4’. So if the bench is 4’ (A) tall the width would have to be 8’ (B)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BC28A-C8DD-4A27-9416-7193C080967E}"/>
              </a:ext>
            </a:extLst>
          </p:cNvPr>
          <p:cNvSpPr txBox="1"/>
          <p:nvPr/>
        </p:nvSpPr>
        <p:spPr>
          <a:xfrm>
            <a:off x="8309812" y="3083992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No Access/Egress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92AA19-7BA0-4AEF-BF52-8AADA1450438}"/>
              </a:ext>
            </a:extLst>
          </p:cNvPr>
          <p:cNvSpPr txBox="1"/>
          <p:nvPr/>
        </p:nvSpPr>
        <p:spPr>
          <a:xfrm>
            <a:off x="6225627" y="2743713"/>
            <a:ext cx="15374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Were utilities marked?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90FF5F-99F7-4410-AA62-3C34DBEFEB57}"/>
              </a:ext>
            </a:extLst>
          </p:cNvPr>
          <p:cNvSpPr txBox="1"/>
          <p:nvPr/>
        </p:nvSpPr>
        <p:spPr>
          <a:xfrm>
            <a:off x="6994360" y="1734885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Loose soil/rocks</a:t>
            </a:r>
          </a:p>
        </p:txBody>
      </p:sp>
      <p:cxnSp>
        <p:nvCxnSpPr>
          <p:cNvPr id="23" name="Straight Connector 22" descr="A vertical line measuring the depth of a trench, with the caption &quot;Potential Depths of over 20 ft&quot;.">
            <a:extLst>
              <a:ext uri="{FF2B5EF4-FFF2-40B4-BE49-F238E27FC236}">
                <a16:creationId xmlns:a16="http://schemas.microsoft.com/office/drawing/2014/main" id="{F87EF427-3DDB-4CBC-AF8E-BB2379195B49}"/>
              </a:ext>
            </a:extLst>
          </p:cNvPr>
          <p:cNvCxnSpPr>
            <a:cxnSpLocks/>
          </p:cNvCxnSpPr>
          <p:nvPr/>
        </p:nvCxnSpPr>
        <p:spPr>
          <a:xfrm>
            <a:off x="5514286" y="160866"/>
            <a:ext cx="0" cy="37180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E53F5-35E9-4E98-938E-6A52CA326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7752" y="3878923"/>
            <a:ext cx="253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707531-9CC5-4497-89EE-0F40110C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7752" y="160866"/>
            <a:ext cx="253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6C8030-C700-4EF1-8B61-A2588579417C}"/>
              </a:ext>
            </a:extLst>
          </p:cNvPr>
          <p:cNvSpPr txBox="1"/>
          <p:nvPr/>
        </p:nvSpPr>
        <p:spPr>
          <a:xfrm>
            <a:off x="3482752" y="1401769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Potential Depths of over 20 ft.</a:t>
            </a:r>
          </a:p>
        </p:txBody>
      </p:sp>
      <p:cxnSp>
        <p:nvCxnSpPr>
          <p:cNvPr id="11" name="Straight Arrow Connector 10" descr="An arrow illustrating the improper bench of a trench.">
            <a:extLst>
              <a:ext uri="{FF2B5EF4-FFF2-40B4-BE49-F238E27FC236}">
                <a16:creationId xmlns:a16="http://schemas.microsoft.com/office/drawing/2014/main" id="{D9FC8F54-C6C3-4855-96E9-BC9A17867717}"/>
              </a:ext>
            </a:extLst>
          </p:cNvPr>
          <p:cNvCxnSpPr/>
          <p:nvPr/>
        </p:nvCxnSpPr>
        <p:spPr>
          <a:xfrm>
            <a:off x="1430472" y="2486716"/>
            <a:ext cx="3342864" cy="580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descr="An arrow illustrating the improper bench of a trench.">
            <a:extLst>
              <a:ext uri="{FF2B5EF4-FFF2-40B4-BE49-F238E27FC236}">
                <a16:creationId xmlns:a16="http://schemas.microsoft.com/office/drawing/2014/main" id="{747C417A-A42E-457C-999D-39848DDBB53E}"/>
              </a:ext>
            </a:extLst>
          </p:cNvPr>
          <p:cNvCxnSpPr>
            <a:cxnSpLocks/>
          </p:cNvCxnSpPr>
          <p:nvPr/>
        </p:nvCxnSpPr>
        <p:spPr>
          <a:xfrm>
            <a:off x="1431884" y="2472381"/>
            <a:ext cx="3239205" cy="28993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236363-B3EF-421D-999E-B3D69552072C}"/>
              </a:ext>
            </a:extLst>
          </p:cNvPr>
          <p:cNvSpPr txBox="1"/>
          <p:nvPr/>
        </p:nvSpPr>
        <p:spPr>
          <a:xfrm>
            <a:off x="8131" y="1222337"/>
            <a:ext cx="20694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Improper Bench</a:t>
            </a:r>
          </a:p>
          <a:p>
            <a:r>
              <a:rPr lang="en-US" dirty="0"/>
              <a:t>This has caused the slope to become too shear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D937-C415-4FC4-9CD2-C7532FC055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597" y="233621"/>
            <a:ext cx="3750526" cy="591731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170115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of an open trench with a concret pipe, a shovel, and visible underground utilities.">
            <a:extLst>
              <a:ext uri="{FF2B5EF4-FFF2-40B4-BE49-F238E27FC236}">
                <a16:creationId xmlns:a16="http://schemas.microsoft.com/office/drawing/2014/main" id="{0B341C70-3ACE-45CA-BD67-4B989C585F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7A540-05C2-4A9D-A6CD-5D00A7EC48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453" y="216598"/>
            <a:ext cx="3743093" cy="587433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180893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ame previous picture of an exposed trench. Hazards are labeled as:&#10;&#10;1. No Access/Egress.&#10;2. Sidewall is not protected by either a slope, short, shield, or bench.&#10;4. Loose soil/rocks.&#10;5. Were utilities marked?&#10;6. Potential depths of over 10+ ft.&#10;7. Water accumulation.">
            <a:extLst>
              <a:ext uri="{FF2B5EF4-FFF2-40B4-BE49-F238E27FC236}">
                <a16:creationId xmlns:a16="http://schemas.microsoft.com/office/drawing/2014/main" id="{0B341C70-3ACE-45CA-BD67-4B989C585F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0" name="Straight Arrow Connector 19" descr="An arrow pointing to water at the bottom of a trench, with the label &quot;Water Accumulation&quot;.">
            <a:extLst>
              <a:ext uri="{FF2B5EF4-FFF2-40B4-BE49-F238E27FC236}">
                <a16:creationId xmlns:a16="http://schemas.microsoft.com/office/drawing/2014/main" id="{CF90AEE8-43BD-4D2D-B595-9829D6EECC57}"/>
              </a:ext>
            </a:extLst>
          </p:cNvPr>
          <p:cNvCxnSpPr/>
          <p:nvPr/>
        </p:nvCxnSpPr>
        <p:spPr>
          <a:xfrm flipH="1">
            <a:off x="8355435" y="6568580"/>
            <a:ext cx="811561" cy="838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FD81437-B8BA-4159-BEC8-8AAB0BA9C101}"/>
              </a:ext>
            </a:extLst>
          </p:cNvPr>
          <p:cNvSpPr txBox="1"/>
          <p:nvPr/>
        </p:nvSpPr>
        <p:spPr>
          <a:xfrm>
            <a:off x="9166996" y="6395284"/>
            <a:ext cx="2245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Water Accumulation </a:t>
            </a:r>
          </a:p>
        </p:txBody>
      </p:sp>
      <p:cxnSp>
        <p:nvCxnSpPr>
          <p:cNvPr id="13" name="Straight Connector 12" descr="A vertical line measuring the depth of a trench with the label &quot;Potential Depths of over 10+ ft&quot;.">
            <a:extLst>
              <a:ext uri="{FF2B5EF4-FFF2-40B4-BE49-F238E27FC236}">
                <a16:creationId xmlns:a16="http://schemas.microsoft.com/office/drawing/2014/main" id="{FD5421E5-85B0-477E-A32D-AEF67FE8F36B}"/>
              </a:ext>
            </a:extLst>
          </p:cNvPr>
          <p:cNvCxnSpPr>
            <a:cxnSpLocks/>
          </p:cNvCxnSpPr>
          <p:nvPr/>
        </p:nvCxnSpPr>
        <p:spPr>
          <a:xfrm>
            <a:off x="6948803" y="2999124"/>
            <a:ext cx="0" cy="3069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86B695-049F-4EC8-87ED-F7C02BC1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22269" y="6068399"/>
            <a:ext cx="253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6902E5-4025-411A-9770-73ED1717B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22269" y="2971127"/>
            <a:ext cx="253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0514A9-7CE5-4F61-8447-D082C4990E26}"/>
              </a:ext>
            </a:extLst>
          </p:cNvPr>
          <p:cNvSpPr txBox="1"/>
          <p:nvPr/>
        </p:nvSpPr>
        <p:spPr>
          <a:xfrm>
            <a:off x="7075338" y="4096608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Potential Depths of over 10 + ft.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8EA72-BAB8-4D95-A39A-241F03E19C26}"/>
              </a:ext>
            </a:extLst>
          </p:cNvPr>
          <p:cNvSpPr txBox="1"/>
          <p:nvPr/>
        </p:nvSpPr>
        <p:spPr>
          <a:xfrm>
            <a:off x="3578008" y="4399516"/>
            <a:ext cx="15374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Were utilities marked?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BEFA42-2675-453C-BAA6-7DABCB0684E0}"/>
              </a:ext>
            </a:extLst>
          </p:cNvPr>
          <p:cNvSpPr txBox="1"/>
          <p:nvPr/>
        </p:nvSpPr>
        <p:spPr>
          <a:xfrm>
            <a:off x="157332" y="4861181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Loose soil/rocks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D18638-3734-4E4A-A3FB-22F5C35F53A3}"/>
              </a:ext>
            </a:extLst>
          </p:cNvPr>
          <p:cNvSpPr txBox="1"/>
          <p:nvPr/>
        </p:nvSpPr>
        <p:spPr>
          <a:xfrm>
            <a:off x="1388479" y="1743753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No Access/Egress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AA28C-05F4-4607-ABDE-D1BB83435116}"/>
              </a:ext>
            </a:extLst>
          </p:cNvPr>
          <p:cNvSpPr txBox="1"/>
          <p:nvPr/>
        </p:nvSpPr>
        <p:spPr>
          <a:xfrm>
            <a:off x="5977357" y="888636"/>
            <a:ext cx="22632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Sidewall is not protected by either a slope, shore, shield, or bench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7A540-05C2-4A9D-A6CD-5D00A7EC48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336" y="226366"/>
            <a:ext cx="3748042" cy="563234"/>
          </a:xfr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Identify the Hazards</a:t>
            </a:r>
          </a:p>
        </p:txBody>
      </p:sp>
    </p:spTree>
    <p:extLst>
      <p:ext uri="{BB962C8B-B14F-4D97-AF65-F5344CB8AC3E}">
        <p14:creationId xmlns:p14="http://schemas.microsoft.com/office/powerpoint/2010/main" val="5802938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145B7FB4-AD62-4ABD-A10C-F54D28D08290}" vid="{80591991-01CB-40A7-BBF3-E4942708B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1665</TotalTime>
  <Words>278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Theme2</vt:lpstr>
      <vt:lpstr>4 Hour Class Group Workshops</vt:lpstr>
      <vt:lpstr>Workshop A </vt:lpstr>
      <vt:lpstr>Hazard Identification Exercise</vt:lpstr>
      <vt:lpstr>Identify the Hazards</vt:lpstr>
      <vt:lpstr>Identify the Hazards</vt:lpstr>
      <vt:lpstr>Identify the Hazards</vt:lpstr>
      <vt:lpstr>Identify the Hazards</vt:lpstr>
      <vt:lpstr>Identify the Hazards</vt:lpstr>
      <vt:lpstr>Identify the Hazards</vt:lpstr>
      <vt:lpstr>Identify the Hazards</vt:lpstr>
      <vt:lpstr>Identify the Hazards</vt:lpstr>
      <vt:lpstr>Workshop B </vt:lpstr>
      <vt:lpstr>Soil Testing Exercise</vt:lpstr>
      <vt:lpstr>Soil Classification Exercise</vt:lpstr>
      <vt:lpstr>Workshop C </vt:lpstr>
      <vt:lpstr>Observe “Apparent” Cohesion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Hour Class Group Exercises</dc:title>
  <dc:creator>Workman, Brandon (workmabn)</dc:creator>
  <cp:lastModifiedBy>McClintock, Eric (mcclinec)</cp:lastModifiedBy>
  <cp:revision>54</cp:revision>
  <dcterms:created xsi:type="dcterms:W3CDTF">2020-02-18T21:11:51Z</dcterms:created>
  <dcterms:modified xsi:type="dcterms:W3CDTF">2020-05-20T16:00:31Z</dcterms:modified>
</cp:coreProperties>
</file>